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4"/>
  </p:sldMasterIdLst>
  <p:notesMasterIdLst>
    <p:notesMasterId r:id="rId27"/>
  </p:notesMasterIdLst>
  <p:handoutMasterIdLst>
    <p:handoutMasterId r:id="rId28"/>
  </p:handoutMasterIdLst>
  <p:sldIdLst>
    <p:sldId id="260" r:id="rId5"/>
    <p:sldId id="257" r:id="rId6"/>
    <p:sldId id="275" r:id="rId7"/>
    <p:sldId id="261" r:id="rId8"/>
    <p:sldId id="277" r:id="rId9"/>
    <p:sldId id="270" r:id="rId10"/>
    <p:sldId id="285" r:id="rId11"/>
    <p:sldId id="283" r:id="rId12"/>
    <p:sldId id="289" r:id="rId13"/>
    <p:sldId id="272" r:id="rId14"/>
    <p:sldId id="279" r:id="rId15"/>
    <p:sldId id="287" r:id="rId16"/>
    <p:sldId id="282" r:id="rId17"/>
    <p:sldId id="280" r:id="rId18"/>
    <p:sldId id="288" r:id="rId19"/>
    <p:sldId id="286" r:id="rId20"/>
    <p:sldId id="267" r:id="rId21"/>
    <p:sldId id="276" r:id="rId22"/>
    <p:sldId id="266" r:id="rId23"/>
    <p:sldId id="265" r:id="rId24"/>
    <p:sldId id="259" r:id="rId25"/>
    <p:sldId id="264" r:id="rId26"/>
  </p:sldIdLst>
  <p:sldSz cx="12192000" cy="6858000"/>
  <p:notesSz cx="6858000" cy="9144000"/>
  <p:embeddedFontLst>
    <p:embeddedFont>
      <p:font typeface="Barlow Condensed" panose="00000506000000000000" pitchFamily="2" charset="0"/>
      <p:regular r:id="rId29"/>
      <p:bold r:id="rId30"/>
      <p:italic r:id="rId31"/>
      <p:boldItalic r:id="rId32"/>
    </p:embeddedFont>
    <p:embeddedFont>
      <p:font typeface="Barlow SemiBold" panose="00000700000000000000" pitchFamily="2" charset="0"/>
      <p:bold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C7B"/>
    <a:srgbClr val="0788C5"/>
    <a:srgbClr val="F68B33"/>
    <a:srgbClr val="983794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1D27EE-7D5B-44F2-8AA4-DC256908EA44}" v="2" dt="2025-01-28T16:02:08.1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74510" autoAdjust="0"/>
  </p:normalViewPr>
  <p:slideViewPr>
    <p:cSldViewPr snapToGrid="0">
      <p:cViewPr varScale="1">
        <p:scale>
          <a:sx n="48" d="100"/>
          <a:sy n="48" d="100"/>
        </p:scale>
        <p:origin x="1324" y="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409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jiku Githu, Beatrice (Alliance Bioversity-CIAT)" userId="cbe16a27-f324-4cd0-b149-2052b46b73a6" providerId="ADAL" clId="{761D27EE-7D5B-44F2-8AA4-DC256908EA44}"/>
    <pc:docChg chg="undo custSel modSld sldOrd">
      <pc:chgData name="Wanjiku Githu, Beatrice (Alliance Bioversity-CIAT)" userId="cbe16a27-f324-4cd0-b149-2052b46b73a6" providerId="ADAL" clId="{761D27EE-7D5B-44F2-8AA4-DC256908EA44}" dt="2025-01-28T20:21:19.831" v="503" actId="20577"/>
      <pc:docMkLst>
        <pc:docMk/>
      </pc:docMkLst>
      <pc:sldChg chg="modSp mod">
        <pc:chgData name="Wanjiku Githu, Beatrice (Alliance Bioversity-CIAT)" userId="cbe16a27-f324-4cd0-b149-2052b46b73a6" providerId="ADAL" clId="{761D27EE-7D5B-44F2-8AA4-DC256908EA44}" dt="2025-01-28T20:20:56.421" v="492" actId="20577"/>
        <pc:sldMkLst>
          <pc:docMk/>
          <pc:sldMk cId="4038220064" sldId="257"/>
        </pc:sldMkLst>
        <pc:spChg chg="mod">
          <ac:chgData name="Wanjiku Githu, Beatrice (Alliance Bioversity-CIAT)" userId="cbe16a27-f324-4cd0-b149-2052b46b73a6" providerId="ADAL" clId="{761D27EE-7D5B-44F2-8AA4-DC256908EA44}" dt="2025-01-28T20:20:56.421" v="492" actId="20577"/>
          <ac:spMkLst>
            <pc:docMk/>
            <pc:sldMk cId="4038220064" sldId="257"/>
            <ac:spMk id="5" creationId="{F2FD7F3A-7E74-D710-25B3-E94473930118}"/>
          </ac:spMkLst>
        </pc:spChg>
      </pc:sldChg>
      <pc:sldChg chg="modSp mod">
        <pc:chgData name="Wanjiku Githu, Beatrice (Alliance Bioversity-CIAT)" userId="cbe16a27-f324-4cd0-b149-2052b46b73a6" providerId="ADAL" clId="{761D27EE-7D5B-44F2-8AA4-DC256908EA44}" dt="2025-01-28T16:31:32.835" v="480" actId="14100"/>
        <pc:sldMkLst>
          <pc:docMk/>
          <pc:sldMk cId="3780297897" sldId="264"/>
        </pc:sldMkLst>
        <pc:spChg chg="mod">
          <ac:chgData name="Wanjiku Githu, Beatrice (Alliance Bioversity-CIAT)" userId="cbe16a27-f324-4cd0-b149-2052b46b73a6" providerId="ADAL" clId="{761D27EE-7D5B-44F2-8AA4-DC256908EA44}" dt="2025-01-28T16:31:32.835" v="480" actId="14100"/>
          <ac:spMkLst>
            <pc:docMk/>
            <pc:sldMk cId="3780297897" sldId="264"/>
            <ac:spMk id="5" creationId="{F2FD7F3A-7E74-D710-25B3-E94473930118}"/>
          </ac:spMkLst>
        </pc:spChg>
        <pc:picChg chg="mod">
          <ac:chgData name="Wanjiku Githu, Beatrice (Alliance Bioversity-CIAT)" userId="cbe16a27-f324-4cd0-b149-2052b46b73a6" providerId="ADAL" clId="{761D27EE-7D5B-44F2-8AA4-DC256908EA44}" dt="2025-01-28T15:52:06.228" v="369" actId="14100"/>
          <ac:picMkLst>
            <pc:docMk/>
            <pc:sldMk cId="3780297897" sldId="264"/>
            <ac:picMk id="3" creationId="{1CE0B582-A118-7356-A9D5-512F42818548}"/>
          </ac:picMkLst>
        </pc:picChg>
      </pc:sldChg>
      <pc:sldChg chg="modSp mod">
        <pc:chgData name="Wanjiku Githu, Beatrice (Alliance Bioversity-CIAT)" userId="cbe16a27-f324-4cd0-b149-2052b46b73a6" providerId="ADAL" clId="{761D27EE-7D5B-44F2-8AA4-DC256908EA44}" dt="2025-01-28T16:01:57.831" v="395" actId="20577"/>
        <pc:sldMkLst>
          <pc:docMk/>
          <pc:sldMk cId="3643112708" sldId="265"/>
        </pc:sldMkLst>
        <pc:spChg chg="mod">
          <ac:chgData name="Wanjiku Githu, Beatrice (Alliance Bioversity-CIAT)" userId="cbe16a27-f324-4cd0-b149-2052b46b73a6" providerId="ADAL" clId="{761D27EE-7D5B-44F2-8AA4-DC256908EA44}" dt="2025-01-28T16:01:57.831" v="395" actId="20577"/>
          <ac:spMkLst>
            <pc:docMk/>
            <pc:sldMk cId="3643112708" sldId="265"/>
            <ac:spMk id="5" creationId="{F2FD7F3A-7E74-D710-25B3-E94473930118}"/>
          </ac:spMkLst>
        </pc:spChg>
      </pc:sldChg>
      <pc:sldChg chg="modSp mod">
        <pc:chgData name="Wanjiku Githu, Beatrice (Alliance Bioversity-CIAT)" userId="cbe16a27-f324-4cd0-b149-2052b46b73a6" providerId="ADAL" clId="{761D27EE-7D5B-44F2-8AA4-DC256908EA44}" dt="2025-01-28T15:49:04.351" v="367" actId="20577"/>
        <pc:sldMkLst>
          <pc:docMk/>
          <pc:sldMk cId="3852756215" sldId="266"/>
        </pc:sldMkLst>
        <pc:spChg chg="mod">
          <ac:chgData name="Wanjiku Githu, Beatrice (Alliance Bioversity-CIAT)" userId="cbe16a27-f324-4cd0-b149-2052b46b73a6" providerId="ADAL" clId="{761D27EE-7D5B-44F2-8AA4-DC256908EA44}" dt="2025-01-28T15:49:04.351" v="367" actId="20577"/>
          <ac:spMkLst>
            <pc:docMk/>
            <pc:sldMk cId="3852756215" sldId="266"/>
            <ac:spMk id="5" creationId="{F2FD7F3A-7E74-D710-25B3-E94473930118}"/>
          </ac:spMkLst>
        </pc:spChg>
      </pc:sldChg>
      <pc:sldChg chg="modSp mod ord">
        <pc:chgData name="Wanjiku Githu, Beatrice (Alliance Bioversity-CIAT)" userId="cbe16a27-f324-4cd0-b149-2052b46b73a6" providerId="ADAL" clId="{761D27EE-7D5B-44F2-8AA4-DC256908EA44}" dt="2025-01-28T15:37:26.859" v="174"/>
        <pc:sldMkLst>
          <pc:docMk/>
          <pc:sldMk cId="3679318464" sldId="267"/>
        </pc:sldMkLst>
        <pc:spChg chg="mod">
          <ac:chgData name="Wanjiku Githu, Beatrice (Alliance Bioversity-CIAT)" userId="cbe16a27-f324-4cd0-b149-2052b46b73a6" providerId="ADAL" clId="{761D27EE-7D5B-44F2-8AA4-DC256908EA44}" dt="2025-01-28T15:34:22.059" v="164" actId="20577"/>
          <ac:spMkLst>
            <pc:docMk/>
            <pc:sldMk cId="3679318464" sldId="267"/>
            <ac:spMk id="2" creationId="{D5FE1B76-FF3A-5C32-02AF-B6381668A023}"/>
          </ac:spMkLst>
        </pc:spChg>
      </pc:sldChg>
      <pc:sldChg chg="modSp mod">
        <pc:chgData name="Wanjiku Githu, Beatrice (Alliance Bioversity-CIAT)" userId="cbe16a27-f324-4cd0-b149-2052b46b73a6" providerId="ADAL" clId="{761D27EE-7D5B-44F2-8AA4-DC256908EA44}" dt="2025-01-28T20:21:19.831" v="503" actId="20577"/>
        <pc:sldMkLst>
          <pc:docMk/>
          <pc:sldMk cId="2180162766" sldId="275"/>
        </pc:sldMkLst>
        <pc:spChg chg="mod">
          <ac:chgData name="Wanjiku Githu, Beatrice (Alliance Bioversity-CIAT)" userId="cbe16a27-f324-4cd0-b149-2052b46b73a6" providerId="ADAL" clId="{761D27EE-7D5B-44F2-8AA4-DC256908EA44}" dt="2025-01-28T20:21:19.831" v="503" actId="20577"/>
          <ac:spMkLst>
            <pc:docMk/>
            <pc:sldMk cId="2180162766" sldId="275"/>
            <ac:spMk id="3" creationId="{BE20D30B-5DED-FF81-FD30-079895446FDB}"/>
          </ac:spMkLst>
        </pc:spChg>
      </pc:sldChg>
      <pc:sldChg chg="addSp modSp mod">
        <pc:chgData name="Wanjiku Githu, Beatrice (Alliance Bioversity-CIAT)" userId="cbe16a27-f324-4cd0-b149-2052b46b73a6" providerId="ADAL" clId="{761D27EE-7D5B-44F2-8AA4-DC256908EA44}" dt="2025-01-28T15:48:49.925" v="360" actId="1076"/>
        <pc:sldMkLst>
          <pc:docMk/>
          <pc:sldMk cId="1834483870" sldId="276"/>
        </pc:sldMkLst>
        <pc:spChg chg="add mod">
          <ac:chgData name="Wanjiku Githu, Beatrice (Alliance Bioversity-CIAT)" userId="cbe16a27-f324-4cd0-b149-2052b46b73a6" providerId="ADAL" clId="{761D27EE-7D5B-44F2-8AA4-DC256908EA44}" dt="2025-01-28T15:48:49.925" v="360" actId="1076"/>
          <ac:spMkLst>
            <pc:docMk/>
            <pc:sldMk cId="1834483870" sldId="276"/>
            <ac:spMk id="3" creationId="{2B560780-318E-AE3E-EFFC-980C1850988A}"/>
          </ac:spMkLst>
        </pc:spChg>
        <pc:picChg chg="mod">
          <ac:chgData name="Wanjiku Githu, Beatrice (Alliance Bioversity-CIAT)" userId="cbe16a27-f324-4cd0-b149-2052b46b73a6" providerId="ADAL" clId="{761D27EE-7D5B-44F2-8AA4-DC256908EA44}" dt="2025-01-28T15:48:15.078" v="310" actId="1076"/>
          <ac:picMkLst>
            <pc:docMk/>
            <pc:sldMk cId="1834483870" sldId="276"/>
            <ac:picMk id="5" creationId="{478E7F7B-907C-0057-1934-87C7DB1065B9}"/>
          </ac:picMkLst>
        </pc:picChg>
        <pc:picChg chg="mod">
          <ac:chgData name="Wanjiku Githu, Beatrice (Alliance Bioversity-CIAT)" userId="cbe16a27-f324-4cd0-b149-2052b46b73a6" providerId="ADAL" clId="{761D27EE-7D5B-44F2-8AA4-DC256908EA44}" dt="2025-01-28T15:48:17.533" v="311" actId="1076"/>
          <ac:picMkLst>
            <pc:docMk/>
            <pc:sldMk cId="1834483870" sldId="276"/>
            <ac:picMk id="9" creationId="{24BBB0F3-3B81-A395-88FA-7EB319C02B4E}"/>
          </ac:picMkLst>
        </pc:picChg>
      </pc:sldChg>
      <pc:sldChg chg="modSp mod">
        <pc:chgData name="Wanjiku Githu, Beatrice (Alliance Bioversity-CIAT)" userId="cbe16a27-f324-4cd0-b149-2052b46b73a6" providerId="ADAL" clId="{761D27EE-7D5B-44F2-8AA4-DC256908EA44}" dt="2025-01-28T15:32:00.401" v="131" actId="27636"/>
        <pc:sldMkLst>
          <pc:docMk/>
          <pc:sldMk cId="1001849612" sldId="279"/>
        </pc:sldMkLst>
        <pc:spChg chg="mod">
          <ac:chgData name="Wanjiku Githu, Beatrice (Alliance Bioversity-CIAT)" userId="cbe16a27-f324-4cd0-b149-2052b46b73a6" providerId="ADAL" clId="{761D27EE-7D5B-44F2-8AA4-DC256908EA44}" dt="2025-01-28T15:32:00.401" v="131" actId="27636"/>
          <ac:spMkLst>
            <pc:docMk/>
            <pc:sldMk cId="1001849612" sldId="279"/>
            <ac:spMk id="3" creationId="{9926ED2A-C95F-1641-AE5B-4379B8677096}"/>
          </ac:spMkLst>
        </pc:spChg>
      </pc:sldChg>
      <pc:sldChg chg="modSp mod">
        <pc:chgData name="Wanjiku Githu, Beatrice (Alliance Bioversity-CIAT)" userId="cbe16a27-f324-4cd0-b149-2052b46b73a6" providerId="ADAL" clId="{761D27EE-7D5B-44F2-8AA4-DC256908EA44}" dt="2025-01-28T15:30:35.278" v="6" actId="1076"/>
        <pc:sldMkLst>
          <pc:docMk/>
          <pc:sldMk cId="3992050005" sldId="283"/>
        </pc:sldMkLst>
        <pc:picChg chg="mod">
          <ac:chgData name="Wanjiku Githu, Beatrice (Alliance Bioversity-CIAT)" userId="cbe16a27-f324-4cd0-b149-2052b46b73a6" providerId="ADAL" clId="{761D27EE-7D5B-44F2-8AA4-DC256908EA44}" dt="2025-01-28T15:30:35.278" v="6" actId="1076"/>
          <ac:picMkLst>
            <pc:docMk/>
            <pc:sldMk cId="3992050005" sldId="283"/>
            <ac:picMk id="4" creationId="{DA78C251-EE09-5A39-DB7B-C9DAA43AC635}"/>
          </ac:picMkLst>
        </pc:picChg>
        <pc:picChg chg="mod">
          <ac:chgData name="Wanjiku Githu, Beatrice (Alliance Bioversity-CIAT)" userId="cbe16a27-f324-4cd0-b149-2052b46b73a6" providerId="ADAL" clId="{761D27EE-7D5B-44F2-8AA4-DC256908EA44}" dt="2025-01-28T15:30:25.741" v="3" actId="1076"/>
          <ac:picMkLst>
            <pc:docMk/>
            <pc:sldMk cId="3992050005" sldId="283"/>
            <ac:picMk id="6" creationId="{E6B45280-B7AA-9AE2-7EB7-349F87C72AB4}"/>
          </ac:picMkLst>
        </pc:picChg>
        <pc:picChg chg="mod">
          <ac:chgData name="Wanjiku Githu, Beatrice (Alliance Bioversity-CIAT)" userId="cbe16a27-f324-4cd0-b149-2052b46b73a6" providerId="ADAL" clId="{761D27EE-7D5B-44F2-8AA4-DC256908EA44}" dt="2025-01-28T15:30:29.733" v="4" actId="1076"/>
          <ac:picMkLst>
            <pc:docMk/>
            <pc:sldMk cId="3992050005" sldId="283"/>
            <ac:picMk id="8" creationId="{4E9A9162-82B5-8147-C2D6-103E5116CA92}"/>
          </ac:picMkLst>
        </pc:picChg>
      </pc:sldChg>
      <pc:sldChg chg="modSp mod ord">
        <pc:chgData name="Wanjiku Githu, Beatrice (Alliance Bioversity-CIAT)" userId="cbe16a27-f324-4cd0-b149-2052b46b73a6" providerId="ADAL" clId="{761D27EE-7D5B-44F2-8AA4-DC256908EA44}" dt="2025-01-28T15:40:02.470" v="288" actId="20577"/>
        <pc:sldMkLst>
          <pc:docMk/>
          <pc:sldMk cId="829725161" sldId="286"/>
        </pc:sldMkLst>
        <pc:spChg chg="mod">
          <ac:chgData name="Wanjiku Githu, Beatrice (Alliance Bioversity-CIAT)" userId="cbe16a27-f324-4cd0-b149-2052b46b73a6" providerId="ADAL" clId="{761D27EE-7D5B-44F2-8AA4-DC256908EA44}" dt="2025-01-28T15:37:21.778" v="172" actId="6549"/>
          <ac:spMkLst>
            <pc:docMk/>
            <pc:sldMk cId="829725161" sldId="286"/>
            <ac:spMk id="2" creationId="{E89C971E-95A7-41BB-DFCF-DF316834ACDF}"/>
          </ac:spMkLst>
        </pc:spChg>
        <pc:spChg chg="mod">
          <ac:chgData name="Wanjiku Githu, Beatrice (Alliance Bioversity-CIAT)" userId="cbe16a27-f324-4cd0-b149-2052b46b73a6" providerId="ADAL" clId="{761D27EE-7D5B-44F2-8AA4-DC256908EA44}" dt="2025-01-28T15:40:02.470" v="288" actId="20577"/>
          <ac:spMkLst>
            <pc:docMk/>
            <pc:sldMk cId="829725161" sldId="286"/>
            <ac:spMk id="3" creationId="{442B7AF9-599C-9DA3-6526-A4818FF71A33}"/>
          </ac:spMkLst>
        </pc:spChg>
      </pc:sldChg>
      <pc:sldChg chg="ord">
        <pc:chgData name="Wanjiku Githu, Beatrice (Alliance Bioversity-CIAT)" userId="cbe16a27-f324-4cd0-b149-2052b46b73a6" providerId="ADAL" clId="{761D27EE-7D5B-44F2-8AA4-DC256908EA44}" dt="2025-01-28T15:32:21.858" v="133"/>
        <pc:sldMkLst>
          <pc:docMk/>
          <pc:sldMk cId="2436351707" sldId="28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CD43BA-F53F-4338-9819-9D34C9BD2872}" type="doc">
      <dgm:prSet loTypeId="urn:microsoft.com/office/officeart/2005/8/layout/radial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3BBADA6-D4A9-409E-A6EF-2A4E48837A73}">
      <dgm:prSet phldrT="[Text]"/>
      <dgm:spPr/>
      <dgm:t>
        <a:bodyPr/>
        <a:lstStyle/>
        <a:p>
          <a:r>
            <a:rPr lang="en-US" dirty="0"/>
            <a:t>Spatial data</a:t>
          </a:r>
        </a:p>
      </dgm:t>
    </dgm:pt>
    <dgm:pt modelId="{9BF9D716-6AF9-4983-8B28-A26704A53A2A}" type="parTrans" cxnId="{D1748C51-E90D-42C9-84A7-0B1C3DE0A3BD}">
      <dgm:prSet/>
      <dgm:spPr/>
      <dgm:t>
        <a:bodyPr/>
        <a:lstStyle/>
        <a:p>
          <a:endParaRPr lang="en-US"/>
        </a:p>
      </dgm:t>
    </dgm:pt>
    <dgm:pt modelId="{4E17C99A-07F4-4316-AE8E-7FFCD2CCB09D}" type="sibTrans" cxnId="{D1748C51-E90D-42C9-84A7-0B1C3DE0A3BD}">
      <dgm:prSet/>
      <dgm:spPr/>
      <dgm:t>
        <a:bodyPr/>
        <a:lstStyle/>
        <a:p>
          <a:endParaRPr lang="en-US"/>
        </a:p>
      </dgm:t>
    </dgm:pt>
    <dgm:pt modelId="{85B96F75-AC8F-4ADC-B14E-139081A608D0}">
      <dgm:prSet phldrT="[Text]"/>
      <dgm:spPr/>
      <dgm:t>
        <a:bodyPr/>
        <a:lstStyle/>
        <a:p>
          <a:r>
            <a:rPr lang="en-US" dirty="0"/>
            <a:t>Field surveys</a:t>
          </a:r>
        </a:p>
      </dgm:t>
    </dgm:pt>
    <dgm:pt modelId="{5698EDD6-CFBA-40F0-9477-7AC95CA5F80A}" type="parTrans" cxnId="{ECC740FF-631B-419C-B5FD-285F49FCB2E3}">
      <dgm:prSet/>
      <dgm:spPr/>
      <dgm:t>
        <a:bodyPr/>
        <a:lstStyle/>
        <a:p>
          <a:endParaRPr lang="en-US"/>
        </a:p>
      </dgm:t>
    </dgm:pt>
    <dgm:pt modelId="{75E30A29-AC6D-40F5-9905-45A49F6E8D9E}" type="sibTrans" cxnId="{ECC740FF-631B-419C-B5FD-285F49FCB2E3}">
      <dgm:prSet/>
      <dgm:spPr/>
      <dgm:t>
        <a:bodyPr/>
        <a:lstStyle/>
        <a:p>
          <a:endParaRPr lang="en-US"/>
        </a:p>
      </dgm:t>
    </dgm:pt>
    <dgm:pt modelId="{CCB305EC-2A28-4FF6-8F68-8E52A0C6CF05}">
      <dgm:prSet phldrT="[Text]"/>
      <dgm:spPr/>
      <dgm:t>
        <a:bodyPr/>
        <a:lstStyle/>
        <a:p>
          <a:r>
            <a:rPr lang="en-US" dirty="0"/>
            <a:t>Satellite, aerial &amp; drone imagery</a:t>
          </a:r>
        </a:p>
      </dgm:t>
    </dgm:pt>
    <dgm:pt modelId="{090EB970-9371-4F79-AB2A-DA6EC9409E4C}" type="parTrans" cxnId="{F3B79E1D-3697-4D3C-B31A-D24FDCD14728}">
      <dgm:prSet/>
      <dgm:spPr/>
      <dgm:t>
        <a:bodyPr/>
        <a:lstStyle/>
        <a:p>
          <a:endParaRPr lang="en-US"/>
        </a:p>
      </dgm:t>
    </dgm:pt>
    <dgm:pt modelId="{DFEA9E6B-C400-4CAE-9E7D-7C0CCA3B179A}" type="sibTrans" cxnId="{F3B79E1D-3697-4D3C-B31A-D24FDCD14728}">
      <dgm:prSet/>
      <dgm:spPr/>
      <dgm:t>
        <a:bodyPr/>
        <a:lstStyle/>
        <a:p>
          <a:endParaRPr lang="en-US"/>
        </a:p>
      </dgm:t>
    </dgm:pt>
    <dgm:pt modelId="{A360E3E9-AD96-4910-B4BB-06C14FFF9C53}">
      <dgm:prSet phldrT="[Text]"/>
      <dgm:spPr/>
      <dgm:t>
        <a:bodyPr/>
        <a:lstStyle/>
        <a:p>
          <a:r>
            <a:rPr lang="en-US" dirty="0"/>
            <a:t>Digitizing plans, maps</a:t>
          </a:r>
        </a:p>
      </dgm:t>
    </dgm:pt>
    <dgm:pt modelId="{7637E251-C222-4F91-98F6-A42E55E85887}" type="parTrans" cxnId="{F68974E0-9ECA-40A8-B399-04B70B461AFF}">
      <dgm:prSet/>
      <dgm:spPr/>
      <dgm:t>
        <a:bodyPr/>
        <a:lstStyle/>
        <a:p>
          <a:endParaRPr lang="en-US"/>
        </a:p>
      </dgm:t>
    </dgm:pt>
    <dgm:pt modelId="{E8A458DD-0CE6-429E-9D8B-82B8D11962A9}" type="sibTrans" cxnId="{F68974E0-9ECA-40A8-B399-04B70B461AFF}">
      <dgm:prSet/>
      <dgm:spPr/>
      <dgm:t>
        <a:bodyPr/>
        <a:lstStyle/>
        <a:p>
          <a:endParaRPr lang="en-US"/>
        </a:p>
      </dgm:t>
    </dgm:pt>
    <dgm:pt modelId="{D6F67E66-9403-455F-AF51-691CAD97A659}">
      <dgm:prSet phldrT="[Text]"/>
      <dgm:spPr/>
      <dgm:t>
        <a:bodyPr/>
        <a:lstStyle/>
        <a:p>
          <a:r>
            <a:rPr lang="en-US" dirty="0"/>
            <a:t>GPS &amp; GNSS</a:t>
          </a:r>
        </a:p>
      </dgm:t>
    </dgm:pt>
    <dgm:pt modelId="{1C2CA9B4-9037-4D05-9663-37CEC400F880}" type="parTrans" cxnId="{A6DFCD70-96F1-4BEB-9F17-3A6796246B71}">
      <dgm:prSet/>
      <dgm:spPr/>
      <dgm:t>
        <a:bodyPr/>
        <a:lstStyle/>
        <a:p>
          <a:endParaRPr lang="en-US"/>
        </a:p>
      </dgm:t>
    </dgm:pt>
    <dgm:pt modelId="{0715BBFF-ED8B-4262-8CCF-3D722D6BBA53}" type="sibTrans" cxnId="{A6DFCD70-96F1-4BEB-9F17-3A6796246B71}">
      <dgm:prSet/>
      <dgm:spPr/>
      <dgm:t>
        <a:bodyPr/>
        <a:lstStyle/>
        <a:p>
          <a:endParaRPr lang="en-US"/>
        </a:p>
      </dgm:t>
    </dgm:pt>
    <dgm:pt modelId="{ADD9FE5B-00E2-4A8B-A0EF-517791EC6087}" type="pres">
      <dgm:prSet presAssocID="{D6CD43BA-F53F-4338-9819-9D34C9BD287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F8D265E-D79F-4009-AA28-3A4A3EF81D4D}" type="pres">
      <dgm:prSet presAssocID="{73BBADA6-D4A9-409E-A6EF-2A4E48837A73}" presName="centerShape" presStyleLbl="node0" presStyleIdx="0" presStyleCnt="1"/>
      <dgm:spPr/>
    </dgm:pt>
    <dgm:pt modelId="{C22DCD0D-D565-4689-B099-ADF6BBC35BBA}" type="pres">
      <dgm:prSet presAssocID="{5698EDD6-CFBA-40F0-9477-7AC95CA5F80A}" presName="Name9" presStyleLbl="parChTrans1D2" presStyleIdx="0" presStyleCnt="4"/>
      <dgm:spPr/>
    </dgm:pt>
    <dgm:pt modelId="{107F6CCF-7510-4587-B0CE-B696DFC524A8}" type="pres">
      <dgm:prSet presAssocID="{5698EDD6-CFBA-40F0-9477-7AC95CA5F80A}" presName="connTx" presStyleLbl="parChTrans1D2" presStyleIdx="0" presStyleCnt="4"/>
      <dgm:spPr/>
    </dgm:pt>
    <dgm:pt modelId="{6897901F-991A-40C1-B17A-FEFFCB4382A8}" type="pres">
      <dgm:prSet presAssocID="{85B96F75-AC8F-4ADC-B14E-139081A608D0}" presName="node" presStyleLbl="node1" presStyleIdx="0" presStyleCnt="4">
        <dgm:presLayoutVars>
          <dgm:bulletEnabled val="1"/>
        </dgm:presLayoutVars>
      </dgm:prSet>
      <dgm:spPr/>
    </dgm:pt>
    <dgm:pt modelId="{A3BEB45E-60B2-4E42-B958-1A3C1B963FA9}" type="pres">
      <dgm:prSet presAssocID="{090EB970-9371-4F79-AB2A-DA6EC9409E4C}" presName="Name9" presStyleLbl="parChTrans1D2" presStyleIdx="1" presStyleCnt="4"/>
      <dgm:spPr/>
    </dgm:pt>
    <dgm:pt modelId="{12591B46-311C-428B-B73E-DB09CF26C7D1}" type="pres">
      <dgm:prSet presAssocID="{090EB970-9371-4F79-AB2A-DA6EC9409E4C}" presName="connTx" presStyleLbl="parChTrans1D2" presStyleIdx="1" presStyleCnt="4"/>
      <dgm:spPr/>
    </dgm:pt>
    <dgm:pt modelId="{665691FB-4BEF-4B26-A634-070AE2D11F22}" type="pres">
      <dgm:prSet presAssocID="{CCB305EC-2A28-4FF6-8F68-8E52A0C6CF05}" presName="node" presStyleLbl="node1" presStyleIdx="1" presStyleCnt="4">
        <dgm:presLayoutVars>
          <dgm:bulletEnabled val="1"/>
        </dgm:presLayoutVars>
      </dgm:prSet>
      <dgm:spPr/>
    </dgm:pt>
    <dgm:pt modelId="{902209E0-BAE7-4A96-9FFA-9F2A3CA34978}" type="pres">
      <dgm:prSet presAssocID="{7637E251-C222-4F91-98F6-A42E55E85887}" presName="Name9" presStyleLbl="parChTrans1D2" presStyleIdx="2" presStyleCnt="4"/>
      <dgm:spPr/>
    </dgm:pt>
    <dgm:pt modelId="{32FDA421-1F7A-45DD-869D-A6AB6F21E4C8}" type="pres">
      <dgm:prSet presAssocID="{7637E251-C222-4F91-98F6-A42E55E85887}" presName="connTx" presStyleLbl="parChTrans1D2" presStyleIdx="2" presStyleCnt="4"/>
      <dgm:spPr/>
    </dgm:pt>
    <dgm:pt modelId="{EF68430C-9F75-46D2-B56D-32C93EDA5FEE}" type="pres">
      <dgm:prSet presAssocID="{A360E3E9-AD96-4910-B4BB-06C14FFF9C53}" presName="node" presStyleLbl="node1" presStyleIdx="2" presStyleCnt="4" custRadScaleRad="100019" custRadScaleInc="-2511">
        <dgm:presLayoutVars>
          <dgm:bulletEnabled val="1"/>
        </dgm:presLayoutVars>
      </dgm:prSet>
      <dgm:spPr/>
    </dgm:pt>
    <dgm:pt modelId="{82465164-A430-4DB9-BFD9-1684B4FCF0A6}" type="pres">
      <dgm:prSet presAssocID="{1C2CA9B4-9037-4D05-9663-37CEC400F880}" presName="Name9" presStyleLbl="parChTrans1D2" presStyleIdx="3" presStyleCnt="4"/>
      <dgm:spPr/>
    </dgm:pt>
    <dgm:pt modelId="{7F80DA9F-2599-45B2-B2CD-FBBD3E538F56}" type="pres">
      <dgm:prSet presAssocID="{1C2CA9B4-9037-4D05-9663-37CEC400F880}" presName="connTx" presStyleLbl="parChTrans1D2" presStyleIdx="3" presStyleCnt="4"/>
      <dgm:spPr/>
    </dgm:pt>
    <dgm:pt modelId="{9E6513EC-6530-4A31-8F0F-D40CFADCEF6B}" type="pres">
      <dgm:prSet presAssocID="{D6F67E66-9403-455F-AF51-691CAD97A659}" presName="node" presStyleLbl="node1" presStyleIdx="3" presStyleCnt="4">
        <dgm:presLayoutVars>
          <dgm:bulletEnabled val="1"/>
        </dgm:presLayoutVars>
      </dgm:prSet>
      <dgm:spPr/>
    </dgm:pt>
  </dgm:ptLst>
  <dgm:cxnLst>
    <dgm:cxn modelId="{727B2F0B-D199-4D90-94E1-D76725EC3ED2}" type="presOf" srcId="{5698EDD6-CFBA-40F0-9477-7AC95CA5F80A}" destId="{C22DCD0D-D565-4689-B099-ADF6BBC35BBA}" srcOrd="0" destOrd="0" presId="urn:microsoft.com/office/officeart/2005/8/layout/radial1"/>
    <dgm:cxn modelId="{04454D13-4B34-4708-9517-785ABA685CF3}" type="presOf" srcId="{090EB970-9371-4F79-AB2A-DA6EC9409E4C}" destId="{12591B46-311C-428B-B73E-DB09CF26C7D1}" srcOrd="1" destOrd="0" presId="urn:microsoft.com/office/officeart/2005/8/layout/radial1"/>
    <dgm:cxn modelId="{F3B79E1D-3697-4D3C-B31A-D24FDCD14728}" srcId="{73BBADA6-D4A9-409E-A6EF-2A4E48837A73}" destId="{CCB305EC-2A28-4FF6-8F68-8E52A0C6CF05}" srcOrd="1" destOrd="0" parTransId="{090EB970-9371-4F79-AB2A-DA6EC9409E4C}" sibTransId="{DFEA9E6B-C400-4CAE-9E7D-7C0CCA3B179A}"/>
    <dgm:cxn modelId="{8DC5FF1F-0D3D-40D9-829F-3B61E4B32978}" type="presOf" srcId="{D6CD43BA-F53F-4338-9819-9D34C9BD2872}" destId="{ADD9FE5B-00E2-4A8B-A0EF-517791EC6087}" srcOrd="0" destOrd="0" presId="urn:microsoft.com/office/officeart/2005/8/layout/radial1"/>
    <dgm:cxn modelId="{CA9A682F-4468-4485-B80C-61067574CEF2}" type="presOf" srcId="{090EB970-9371-4F79-AB2A-DA6EC9409E4C}" destId="{A3BEB45E-60B2-4E42-B958-1A3C1B963FA9}" srcOrd="0" destOrd="0" presId="urn:microsoft.com/office/officeart/2005/8/layout/radial1"/>
    <dgm:cxn modelId="{69F32730-6768-47A4-8F74-8E96C3F76D66}" type="presOf" srcId="{5698EDD6-CFBA-40F0-9477-7AC95CA5F80A}" destId="{107F6CCF-7510-4587-B0CE-B696DFC524A8}" srcOrd="1" destOrd="0" presId="urn:microsoft.com/office/officeart/2005/8/layout/radial1"/>
    <dgm:cxn modelId="{98252733-9283-466B-866C-DA885E1EEC65}" type="presOf" srcId="{A360E3E9-AD96-4910-B4BB-06C14FFF9C53}" destId="{EF68430C-9F75-46D2-B56D-32C93EDA5FEE}" srcOrd="0" destOrd="0" presId="urn:microsoft.com/office/officeart/2005/8/layout/radial1"/>
    <dgm:cxn modelId="{E911BD43-F9FA-48EA-B573-CDC683CE677C}" type="presOf" srcId="{1C2CA9B4-9037-4D05-9663-37CEC400F880}" destId="{7F80DA9F-2599-45B2-B2CD-FBBD3E538F56}" srcOrd="1" destOrd="0" presId="urn:microsoft.com/office/officeart/2005/8/layout/radial1"/>
    <dgm:cxn modelId="{23FC456D-E418-4BED-AB10-6E3494431DE0}" type="presOf" srcId="{7637E251-C222-4F91-98F6-A42E55E85887}" destId="{902209E0-BAE7-4A96-9FFA-9F2A3CA34978}" srcOrd="0" destOrd="0" presId="urn:microsoft.com/office/officeart/2005/8/layout/radial1"/>
    <dgm:cxn modelId="{A6DFCD70-96F1-4BEB-9F17-3A6796246B71}" srcId="{73BBADA6-D4A9-409E-A6EF-2A4E48837A73}" destId="{D6F67E66-9403-455F-AF51-691CAD97A659}" srcOrd="3" destOrd="0" parTransId="{1C2CA9B4-9037-4D05-9663-37CEC400F880}" sibTransId="{0715BBFF-ED8B-4262-8CCF-3D722D6BBA53}"/>
    <dgm:cxn modelId="{D1748C51-E90D-42C9-84A7-0B1C3DE0A3BD}" srcId="{D6CD43BA-F53F-4338-9819-9D34C9BD2872}" destId="{73BBADA6-D4A9-409E-A6EF-2A4E48837A73}" srcOrd="0" destOrd="0" parTransId="{9BF9D716-6AF9-4983-8B28-A26704A53A2A}" sibTransId="{4E17C99A-07F4-4316-AE8E-7FFCD2CCB09D}"/>
    <dgm:cxn modelId="{02E88B89-3CF1-485F-B8E6-FF5E86942E08}" type="presOf" srcId="{85B96F75-AC8F-4ADC-B14E-139081A608D0}" destId="{6897901F-991A-40C1-B17A-FEFFCB4382A8}" srcOrd="0" destOrd="0" presId="urn:microsoft.com/office/officeart/2005/8/layout/radial1"/>
    <dgm:cxn modelId="{83E4EC91-CEAA-4582-8DE7-DD112A6B0E4E}" type="presOf" srcId="{1C2CA9B4-9037-4D05-9663-37CEC400F880}" destId="{82465164-A430-4DB9-BFD9-1684B4FCF0A6}" srcOrd="0" destOrd="0" presId="urn:microsoft.com/office/officeart/2005/8/layout/radial1"/>
    <dgm:cxn modelId="{26E852C4-2DC0-436E-9641-FB864884EE36}" type="presOf" srcId="{D6F67E66-9403-455F-AF51-691CAD97A659}" destId="{9E6513EC-6530-4A31-8F0F-D40CFADCEF6B}" srcOrd="0" destOrd="0" presId="urn:microsoft.com/office/officeart/2005/8/layout/radial1"/>
    <dgm:cxn modelId="{35F08FCA-573A-4069-8E35-60501C83EFDF}" type="presOf" srcId="{73BBADA6-D4A9-409E-A6EF-2A4E48837A73}" destId="{FF8D265E-D79F-4009-AA28-3A4A3EF81D4D}" srcOrd="0" destOrd="0" presId="urn:microsoft.com/office/officeart/2005/8/layout/radial1"/>
    <dgm:cxn modelId="{F68974E0-9ECA-40A8-B399-04B70B461AFF}" srcId="{73BBADA6-D4A9-409E-A6EF-2A4E48837A73}" destId="{A360E3E9-AD96-4910-B4BB-06C14FFF9C53}" srcOrd="2" destOrd="0" parTransId="{7637E251-C222-4F91-98F6-A42E55E85887}" sibTransId="{E8A458DD-0CE6-429E-9D8B-82B8D11962A9}"/>
    <dgm:cxn modelId="{1BF09BF1-6051-4845-985F-0BD04916A39F}" type="presOf" srcId="{7637E251-C222-4F91-98F6-A42E55E85887}" destId="{32FDA421-1F7A-45DD-869D-A6AB6F21E4C8}" srcOrd="1" destOrd="0" presId="urn:microsoft.com/office/officeart/2005/8/layout/radial1"/>
    <dgm:cxn modelId="{43BEC9FE-D1E0-4E99-88C6-080604780CC7}" type="presOf" srcId="{CCB305EC-2A28-4FF6-8F68-8E52A0C6CF05}" destId="{665691FB-4BEF-4B26-A634-070AE2D11F22}" srcOrd="0" destOrd="0" presId="urn:microsoft.com/office/officeart/2005/8/layout/radial1"/>
    <dgm:cxn modelId="{ECC740FF-631B-419C-B5FD-285F49FCB2E3}" srcId="{73BBADA6-D4A9-409E-A6EF-2A4E48837A73}" destId="{85B96F75-AC8F-4ADC-B14E-139081A608D0}" srcOrd="0" destOrd="0" parTransId="{5698EDD6-CFBA-40F0-9477-7AC95CA5F80A}" sibTransId="{75E30A29-AC6D-40F5-9905-45A49F6E8D9E}"/>
    <dgm:cxn modelId="{8C6C4217-AD81-488F-98E7-65C3CFBA0627}" type="presParOf" srcId="{ADD9FE5B-00E2-4A8B-A0EF-517791EC6087}" destId="{FF8D265E-D79F-4009-AA28-3A4A3EF81D4D}" srcOrd="0" destOrd="0" presId="urn:microsoft.com/office/officeart/2005/8/layout/radial1"/>
    <dgm:cxn modelId="{CBE1C333-AB98-42F2-B908-1CFC236CF280}" type="presParOf" srcId="{ADD9FE5B-00E2-4A8B-A0EF-517791EC6087}" destId="{C22DCD0D-D565-4689-B099-ADF6BBC35BBA}" srcOrd="1" destOrd="0" presId="urn:microsoft.com/office/officeart/2005/8/layout/radial1"/>
    <dgm:cxn modelId="{27AFE2BD-4B5C-457D-AEDE-8C901E5208B8}" type="presParOf" srcId="{C22DCD0D-D565-4689-B099-ADF6BBC35BBA}" destId="{107F6CCF-7510-4587-B0CE-B696DFC524A8}" srcOrd="0" destOrd="0" presId="urn:microsoft.com/office/officeart/2005/8/layout/radial1"/>
    <dgm:cxn modelId="{EBA58DC4-8DBA-48A3-A5A1-A993C8258261}" type="presParOf" srcId="{ADD9FE5B-00E2-4A8B-A0EF-517791EC6087}" destId="{6897901F-991A-40C1-B17A-FEFFCB4382A8}" srcOrd="2" destOrd="0" presId="urn:microsoft.com/office/officeart/2005/8/layout/radial1"/>
    <dgm:cxn modelId="{FBE46730-0BE5-4160-980A-2C3D38CAF478}" type="presParOf" srcId="{ADD9FE5B-00E2-4A8B-A0EF-517791EC6087}" destId="{A3BEB45E-60B2-4E42-B958-1A3C1B963FA9}" srcOrd="3" destOrd="0" presId="urn:microsoft.com/office/officeart/2005/8/layout/radial1"/>
    <dgm:cxn modelId="{FAE55B41-F090-4902-B456-126A58F57D9D}" type="presParOf" srcId="{A3BEB45E-60B2-4E42-B958-1A3C1B963FA9}" destId="{12591B46-311C-428B-B73E-DB09CF26C7D1}" srcOrd="0" destOrd="0" presId="urn:microsoft.com/office/officeart/2005/8/layout/radial1"/>
    <dgm:cxn modelId="{8817C38B-84D6-4992-8F16-01A00265D4AB}" type="presParOf" srcId="{ADD9FE5B-00E2-4A8B-A0EF-517791EC6087}" destId="{665691FB-4BEF-4B26-A634-070AE2D11F22}" srcOrd="4" destOrd="0" presId="urn:microsoft.com/office/officeart/2005/8/layout/radial1"/>
    <dgm:cxn modelId="{1424C796-E4B9-4EFB-8A8A-E15C8470BB8E}" type="presParOf" srcId="{ADD9FE5B-00E2-4A8B-A0EF-517791EC6087}" destId="{902209E0-BAE7-4A96-9FFA-9F2A3CA34978}" srcOrd="5" destOrd="0" presId="urn:microsoft.com/office/officeart/2005/8/layout/radial1"/>
    <dgm:cxn modelId="{5FDBDA79-2038-4E84-B2A6-0E4FD8026583}" type="presParOf" srcId="{902209E0-BAE7-4A96-9FFA-9F2A3CA34978}" destId="{32FDA421-1F7A-45DD-869D-A6AB6F21E4C8}" srcOrd="0" destOrd="0" presId="urn:microsoft.com/office/officeart/2005/8/layout/radial1"/>
    <dgm:cxn modelId="{3B6D7962-9AFA-49F2-B60B-9C24710079B3}" type="presParOf" srcId="{ADD9FE5B-00E2-4A8B-A0EF-517791EC6087}" destId="{EF68430C-9F75-46D2-B56D-32C93EDA5FEE}" srcOrd="6" destOrd="0" presId="urn:microsoft.com/office/officeart/2005/8/layout/radial1"/>
    <dgm:cxn modelId="{12A3278D-E5E5-4C53-BFE6-92BA9F8E339D}" type="presParOf" srcId="{ADD9FE5B-00E2-4A8B-A0EF-517791EC6087}" destId="{82465164-A430-4DB9-BFD9-1684B4FCF0A6}" srcOrd="7" destOrd="0" presId="urn:microsoft.com/office/officeart/2005/8/layout/radial1"/>
    <dgm:cxn modelId="{D53D858B-3E7F-4F02-A711-423A9A93F3A6}" type="presParOf" srcId="{82465164-A430-4DB9-BFD9-1684B4FCF0A6}" destId="{7F80DA9F-2599-45B2-B2CD-FBBD3E538F56}" srcOrd="0" destOrd="0" presId="urn:microsoft.com/office/officeart/2005/8/layout/radial1"/>
    <dgm:cxn modelId="{46544A64-6E2F-4E1F-9A15-10F5BEBB8327}" type="presParOf" srcId="{ADD9FE5B-00E2-4A8B-A0EF-517791EC6087}" destId="{9E6513EC-6530-4A31-8F0F-D40CFADCEF6B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8D265E-D79F-4009-AA28-3A4A3EF81D4D}">
      <dsp:nvSpPr>
        <dsp:cNvPr id="0" name=""/>
        <dsp:cNvSpPr/>
      </dsp:nvSpPr>
      <dsp:spPr>
        <a:xfrm>
          <a:off x="3716732" y="1634139"/>
          <a:ext cx="1241974" cy="1241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Spatial data</a:t>
          </a:r>
        </a:p>
      </dsp:txBody>
      <dsp:txXfrm>
        <a:off x="3898615" y="1816022"/>
        <a:ext cx="878208" cy="878208"/>
      </dsp:txXfrm>
    </dsp:sp>
    <dsp:sp modelId="{C22DCD0D-D565-4689-B099-ADF6BBC35BBA}">
      <dsp:nvSpPr>
        <dsp:cNvPr id="0" name=""/>
        <dsp:cNvSpPr/>
      </dsp:nvSpPr>
      <dsp:spPr>
        <a:xfrm rot="16200000">
          <a:off x="4150098" y="1433633"/>
          <a:ext cx="375242" cy="25768"/>
        </a:xfrm>
        <a:custGeom>
          <a:avLst/>
          <a:gdLst/>
          <a:ahLst/>
          <a:cxnLst/>
          <a:rect l="0" t="0" r="0" b="0"/>
          <a:pathLst>
            <a:path>
              <a:moveTo>
                <a:pt x="0" y="12884"/>
              </a:moveTo>
              <a:lnTo>
                <a:pt x="375242" y="1288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28338" y="1437137"/>
        <a:ext cx="18762" cy="18762"/>
      </dsp:txXfrm>
    </dsp:sp>
    <dsp:sp modelId="{6897901F-991A-40C1-B17A-FEFFCB4382A8}">
      <dsp:nvSpPr>
        <dsp:cNvPr id="0" name=""/>
        <dsp:cNvSpPr/>
      </dsp:nvSpPr>
      <dsp:spPr>
        <a:xfrm>
          <a:off x="3716732" y="16922"/>
          <a:ext cx="1241974" cy="12419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Field surveys</a:t>
          </a:r>
        </a:p>
      </dsp:txBody>
      <dsp:txXfrm>
        <a:off x="3898615" y="198805"/>
        <a:ext cx="878208" cy="878208"/>
      </dsp:txXfrm>
    </dsp:sp>
    <dsp:sp modelId="{A3BEB45E-60B2-4E42-B958-1A3C1B963FA9}">
      <dsp:nvSpPr>
        <dsp:cNvPr id="0" name=""/>
        <dsp:cNvSpPr/>
      </dsp:nvSpPr>
      <dsp:spPr>
        <a:xfrm>
          <a:off x="4958706" y="2242242"/>
          <a:ext cx="375242" cy="25768"/>
        </a:xfrm>
        <a:custGeom>
          <a:avLst/>
          <a:gdLst/>
          <a:ahLst/>
          <a:cxnLst/>
          <a:rect l="0" t="0" r="0" b="0"/>
          <a:pathLst>
            <a:path>
              <a:moveTo>
                <a:pt x="0" y="12884"/>
              </a:moveTo>
              <a:lnTo>
                <a:pt x="375242" y="1288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36946" y="2245745"/>
        <a:ext cx="18762" cy="18762"/>
      </dsp:txXfrm>
    </dsp:sp>
    <dsp:sp modelId="{665691FB-4BEF-4B26-A634-070AE2D11F22}">
      <dsp:nvSpPr>
        <dsp:cNvPr id="0" name=""/>
        <dsp:cNvSpPr/>
      </dsp:nvSpPr>
      <dsp:spPr>
        <a:xfrm>
          <a:off x="5333948" y="1634139"/>
          <a:ext cx="1241974" cy="12419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Satellite, aerial &amp; drone imagery</a:t>
          </a:r>
        </a:p>
      </dsp:txBody>
      <dsp:txXfrm>
        <a:off x="5515831" y="1816022"/>
        <a:ext cx="878208" cy="878208"/>
      </dsp:txXfrm>
    </dsp:sp>
    <dsp:sp modelId="{902209E0-BAE7-4A96-9FFA-9F2A3CA34978}">
      <dsp:nvSpPr>
        <dsp:cNvPr id="0" name=""/>
        <dsp:cNvSpPr/>
      </dsp:nvSpPr>
      <dsp:spPr>
        <a:xfrm rot="5332203">
          <a:off x="4165893" y="3050846"/>
          <a:ext cx="375549" cy="25768"/>
        </a:xfrm>
        <a:custGeom>
          <a:avLst/>
          <a:gdLst/>
          <a:ahLst/>
          <a:cxnLst/>
          <a:rect l="0" t="0" r="0" b="0"/>
          <a:pathLst>
            <a:path>
              <a:moveTo>
                <a:pt x="0" y="12884"/>
              </a:moveTo>
              <a:lnTo>
                <a:pt x="375549" y="1288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44279" y="3054342"/>
        <a:ext cx="18777" cy="18777"/>
      </dsp:txXfrm>
    </dsp:sp>
    <dsp:sp modelId="{EF68430C-9F75-46D2-B56D-32C93EDA5FEE}">
      <dsp:nvSpPr>
        <dsp:cNvPr id="0" name=""/>
        <dsp:cNvSpPr/>
      </dsp:nvSpPr>
      <dsp:spPr>
        <a:xfrm>
          <a:off x="3748629" y="3251348"/>
          <a:ext cx="1241974" cy="12419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Digitizing plans, maps</a:t>
          </a:r>
        </a:p>
      </dsp:txBody>
      <dsp:txXfrm>
        <a:off x="3930512" y="3433231"/>
        <a:ext cx="878208" cy="878208"/>
      </dsp:txXfrm>
    </dsp:sp>
    <dsp:sp modelId="{82465164-A430-4DB9-BFD9-1684B4FCF0A6}">
      <dsp:nvSpPr>
        <dsp:cNvPr id="0" name=""/>
        <dsp:cNvSpPr/>
      </dsp:nvSpPr>
      <dsp:spPr>
        <a:xfrm rot="10800000">
          <a:off x="3341490" y="2242242"/>
          <a:ext cx="375242" cy="25768"/>
        </a:xfrm>
        <a:custGeom>
          <a:avLst/>
          <a:gdLst/>
          <a:ahLst/>
          <a:cxnLst/>
          <a:rect l="0" t="0" r="0" b="0"/>
          <a:pathLst>
            <a:path>
              <a:moveTo>
                <a:pt x="0" y="12884"/>
              </a:moveTo>
              <a:lnTo>
                <a:pt x="375242" y="1288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519730" y="2245745"/>
        <a:ext cx="18762" cy="18762"/>
      </dsp:txXfrm>
    </dsp:sp>
    <dsp:sp modelId="{9E6513EC-6530-4A31-8F0F-D40CFADCEF6B}">
      <dsp:nvSpPr>
        <dsp:cNvPr id="0" name=""/>
        <dsp:cNvSpPr/>
      </dsp:nvSpPr>
      <dsp:spPr>
        <a:xfrm>
          <a:off x="2099515" y="1634139"/>
          <a:ext cx="1241974" cy="12419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GPS &amp; GNSS</a:t>
          </a:r>
        </a:p>
      </dsp:txBody>
      <dsp:txXfrm>
        <a:off x="2281398" y="1816022"/>
        <a:ext cx="878208" cy="878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C4BB46-DED7-9154-1F85-17AF3A5A85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51CAB-4F0C-BEF3-EE1F-7FAE3AD4C1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4C12E-1232-41E9-A000-89B4F252FF3B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F4B5E7-D065-7004-D76A-D3BF99B317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730B0-DE59-71D9-46E9-58073C5D52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451DB-EE00-4A64-970C-798532BCA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AEAD6-78FD-4D64-BDC0-7860A0CA60E3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99943-E9DD-4AC4-B766-DB6DA875D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64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99943-E9DD-4AC4-B766-DB6DA875D0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68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99943-E9DD-4AC4-B766-DB6DA875D0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14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99943-E9DD-4AC4-B766-DB6DA875D0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32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99943-E9DD-4AC4-B766-DB6DA875D0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73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only be plotting a basic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99943-E9DD-4AC4-B766-DB6DA875D0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03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99943-E9DD-4AC4-B766-DB6DA875D0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73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 is represented in Points, lines &amp; polygons</a:t>
            </a:r>
          </a:p>
          <a:p>
            <a:r>
              <a:rPr lang="en-US" dirty="0"/>
              <a:t>Raster – data is stored as a grid of regularly sized pixels along with attribute data. Used for continuous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99943-E9DD-4AC4-B766-DB6DA875D0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55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99943-E9DD-4AC4-B766-DB6DA875D0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37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projections have distortions</a:t>
            </a:r>
          </a:p>
          <a:p>
            <a:r>
              <a:rPr lang="en-US" dirty="0"/>
              <a:t>Preserve shape, area or distances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99943-E9DD-4AC4-B766-DB6DA875D0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59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65A5C"/>
                </a:solidFill>
                <a:effectLst/>
                <a:latin typeface="Inter"/>
              </a:rPr>
              <a:t>If you have the same dataset saved in two different projections, these two files won't line up correctly when rendered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99943-E9DD-4AC4-B766-DB6DA875D0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53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Higher resolution = more detail but larger file size.</a:t>
            </a:r>
          </a:p>
          <a:p>
            <a:r>
              <a:rPr lang="en-US" dirty="0"/>
              <a:t>Lower resolution = less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99943-E9DD-4AC4-B766-DB6DA875D0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39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99943-E9DD-4AC4-B766-DB6DA875D0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66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the cookie cutter to select features</a:t>
            </a:r>
          </a:p>
          <a:p>
            <a:r>
              <a:rPr lang="en-US" dirty="0"/>
              <a:t>Used commonly when defining area of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F5085-D4B4-481B-B70C-B3909E8ED0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03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6B87-C429-63CD-D917-53FE6D20C6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81700" y="1800859"/>
            <a:ext cx="5759450" cy="2387600"/>
          </a:xfrm>
        </p:spPr>
        <p:txBody>
          <a:bodyPr anchor="t" anchorCtr="0">
            <a:normAutofit/>
          </a:bodyPr>
          <a:lstStyle>
            <a:lvl1pPr algn="r">
              <a:defRPr sz="3600">
                <a:solidFill>
                  <a:srgbClr val="233C7B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here</a:t>
            </a:r>
            <a:br>
              <a:rPr lang="en-US" dirty="0"/>
            </a:br>
            <a:r>
              <a:rPr lang="en-US" dirty="0"/>
              <a:t>5 lines</a:t>
            </a:r>
            <a:br>
              <a:rPr lang="en-US" dirty="0"/>
            </a:br>
            <a:r>
              <a:rPr lang="en-US" dirty="0"/>
              <a:t>max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A5F3A-C672-53AF-2544-C0446F0C8C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1700" y="4724401"/>
            <a:ext cx="5759450" cy="13715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presenter </a:t>
            </a:r>
            <a:br>
              <a:rPr lang="en-US" dirty="0"/>
            </a:br>
            <a:r>
              <a:rPr lang="en-US" dirty="0"/>
              <a:t>Venue 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4286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B2C1-1B3E-96F2-FB6F-1FC9C548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4" y="457200"/>
            <a:ext cx="4191002" cy="1600200"/>
          </a:xfrm>
        </p:spPr>
        <p:txBody>
          <a:bodyPr anchor="t" anchorCtr="0"/>
          <a:lstStyle>
            <a:lvl1pPr>
              <a:defRPr sz="3200">
                <a:solidFill>
                  <a:srgbClr val="233C7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B9FC8C-33C4-6C10-8D7A-B375B48290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38016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4ACBB-962D-93C3-AAE8-03B75C275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024" y="2057400"/>
            <a:ext cx="419100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03050-C0AA-BB1C-E0E3-2D83E6E4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FF14F-70C8-4FE1-B99C-0C64E887E3AE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7AF64-3D21-0DE7-FF11-99069283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AF991-7A00-0648-6B13-2C050D48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F59F2-27F4-48DE-956A-15977415263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A7A4E8-D751-0416-5987-A4B2E9A1E674}"/>
              </a:ext>
            </a:extLst>
          </p:cNvPr>
          <p:cNvSpPr/>
          <p:nvPr userDrawn="1"/>
        </p:nvSpPr>
        <p:spPr>
          <a:xfrm>
            <a:off x="-1" y="6711950"/>
            <a:ext cx="10928351" cy="146051"/>
          </a:xfrm>
          <a:prstGeom prst="rect">
            <a:avLst/>
          </a:prstGeom>
          <a:gradFill flip="none" rotWithShape="1">
            <a:gsLst>
              <a:gs pos="40000">
                <a:srgbClr val="0788C5"/>
              </a:gs>
              <a:gs pos="0">
                <a:srgbClr val="233C7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BD79AC-E277-7CFF-5694-E91BE58162A0}"/>
              </a:ext>
            </a:extLst>
          </p:cNvPr>
          <p:cNvSpPr/>
          <p:nvPr userDrawn="1"/>
        </p:nvSpPr>
        <p:spPr>
          <a:xfrm>
            <a:off x="10686056" y="6285074"/>
            <a:ext cx="1044544" cy="10445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EC80D34-D4BA-DB53-CA0F-70415551E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807" y="6265869"/>
            <a:ext cx="1338944" cy="5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95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F5AC1-2DC7-4F08-793A-50849A79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3" y="365125"/>
            <a:ext cx="10982325" cy="1325563"/>
          </a:xfrm>
        </p:spPr>
        <p:txBody>
          <a:bodyPr anchor="t" anchorCtr="0"/>
          <a:lstStyle>
            <a:lvl1pPr>
              <a:defRPr>
                <a:solidFill>
                  <a:srgbClr val="233C7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39F147-F56B-D5E6-53E7-19FE9F97E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81023" y="1825625"/>
            <a:ext cx="10982325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68D5D-8B8B-9304-89FF-2051D18F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FF14F-70C8-4FE1-B99C-0C64E887E3AE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68495-CF07-8608-1014-8DE8DF177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87DBA-B285-4BC7-FE1C-A0967F8D8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F59F2-27F4-48DE-956A-15977415263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88AC84-85BD-B2F0-F581-1BC2469DD71E}"/>
              </a:ext>
            </a:extLst>
          </p:cNvPr>
          <p:cNvSpPr/>
          <p:nvPr userDrawn="1"/>
        </p:nvSpPr>
        <p:spPr>
          <a:xfrm>
            <a:off x="-1" y="6711950"/>
            <a:ext cx="10928351" cy="146051"/>
          </a:xfrm>
          <a:prstGeom prst="rect">
            <a:avLst/>
          </a:prstGeom>
          <a:gradFill flip="none" rotWithShape="1">
            <a:gsLst>
              <a:gs pos="40000">
                <a:srgbClr val="0788C5"/>
              </a:gs>
              <a:gs pos="0">
                <a:srgbClr val="233C7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997457-A833-84A0-378E-9BDA6E0F6A79}"/>
              </a:ext>
            </a:extLst>
          </p:cNvPr>
          <p:cNvSpPr/>
          <p:nvPr userDrawn="1"/>
        </p:nvSpPr>
        <p:spPr>
          <a:xfrm>
            <a:off x="10686056" y="6285074"/>
            <a:ext cx="1044544" cy="10445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0247F937-DE38-DF54-4DCE-36E5B2F842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807" y="6265869"/>
            <a:ext cx="1338944" cy="5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90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90F8B-F541-E538-9DC2-CA32A4E87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3C7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F424A4-AE3C-6859-D0E8-81E162E0B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1E34B-5EFA-7EC7-7C24-EF2BBEC43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FF14F-70C8-4FE1-B99C-0C64E887E3AE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5C295-39EE-DE18-DA46-E65D2804F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C73DC-B369-F672-108B-BF1275B9B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F59F2-27F4-48DE-956A-15977415263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0BE606-8F8E-39F5-F141-5C20D48ACA65}"/>
              </a:ext>
            </a:extLst>
          </p:cNvPr>
          <p:cNvSpPr/>
          <p:nvPr userDrawn="1"/>
        </p:nvSpPr>
        <p:spPr>
          <a:xfrm>
            <a:off x="-1" y="6711950"/>
            <a:ext cx="10928351" cy="146051"/>
          </a:xfrm>
          <a:prstGeom prst="rect">
            <a:avLst/>
          </a:prstGeom>
          <a:gradFill flip="none" rotWithShape="1">
            <a:gsLst>
              <a:gs pos="40000">
                <a:srgbClr val="0788C5"/>
              </a:gs>
              <a:gs pos="0">
                <a:srgbClr val="233C7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434B25-D8AC-27FB-FC2F-AA11FBEB9A94}"/>
              </a:ext>
            </a:extLst>
          </p:cNvPr>
          <p:cNvSpPr/>
          <p:nvPr userDrawn="1"/>
        </p:nvSpPr>
        <p:spPr>
          <a:xfrm>
            <a:off x="10686056" y="6285074"/>
            <a:ext cx="1044544" cy="10445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4693F169-7688-245F-9E28-C237E39567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807" y="6265869"/>
            <a:ext cx="1338944" cy="5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6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340A-B511-6DC0-7B98-A111C57B8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4" y="365125"/>
            <a:ext cx="10982326" cy="1325563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233C7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65835-3187-E716-6F47-76FE7A426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825625"/>
            <a:ext cx="109823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B28200-176F-0FB9-DBCD-D84DE7458537}"/>
              </a:ext>
            </a:extLst>
          </p:cNvPr>
          <p:cNvSpPr/>
          <p:nvPr userDrawn="1"/>
        </p:nvSpPr>
        <p:spPr>
          <a:xfrm>
            <a:off x="-1" y="6711950"/>
            <a:ext cx="10928351" cy="146051"/>
          </a:xfrm>
          <a:prstGeom prst="rect">
            <a:avLst/>
          </a:prstGeom>
          <a:gradFill flip="none" rotWithShape="1">
            <a:gsLst>
              <a:gs pos="40000">
                <a:srgbClr val="0788C5"/>
              </a:gs>
              <a:gs pos="0">
                <a:srgbClr val="233C7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562B72-164C-44D7-A05F-75AF1DB51A40}"/>
              </a:ext>
            </a:extLst>
          </p:cNvPr>
          <p:cNvSpPr/>
          <p:nvPr userDrawn="1"/>
        </p:nvSpPr>
        <p:spPr>
          <a:xfrm>
            <a:off x="10686056" y="6285074"/>
            <a:ext cx="1044544" cy="10445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D9035C10-2688-2756-6B5F-ED64A7351E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807" y="6265869"/>
            <a:ext cx="1338944" cy="5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8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0E8183-E3FB-8867-2863-736FEDF78E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3" b="765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B2EF94-412F-194E-74C3-B94A79548939}"/>
              </a:ext>
            </a:extLst>
          </p:cNvPr>
          <p:cNvSpPr/>
          <p:nvPr userDrawn="1"/>
        </p:nvSpPr>
        <p:spPr>
          <a:xfrm>
            <a:off x="-1" y="0"/>
            <a:ext cx="12192001" cy="6858001"/>
          </a:xfrm>
          <a:prstGeom prst="rect">
            <a:avLst/>
          </a:prstGeom>
          <a:solidFill>
            <a:srgbClr val="233C7B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2D468-0C83-82FB-63BC-5E6A5A9697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2002631"/>
            <a:ext cx="12192001" cy="2852737"/>
          </a:xfrm>
        </p:spPr>
        <p:txBody>
          <a:bodyPr anchor="ctr" anchorCtr="1">
            <a:normAutofit/>
          </a:bodyPr>
          <a:lstStyle>
            <a:lvl1pPr algn="ctr">
              <a:defRPr sz="4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600190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44625-23EF-9C0D-A161-337542078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4" y="365125"/>
            <a:ext cx="10982326" cy="1325563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233C7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E8699-BFF2-2D09-0CE8-6409F24CE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4" y="1825625"/>
            <a:ext cx="543877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D63CC-8724-C9B8-9879-1935285F0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91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4F434-802F-B01E-D610-A727285FF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FF14F-70C8-4FE1-B99C-0C64E887E3AE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118FE-6E77-E50C-47AF-C8FF7E1C0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13033-041B-A369-68A6-CD3F1082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F59F2-27F4-48DE-956A-15977415263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71CE3B-F034-8439-5789-4E8D3E8DF25D}"/>
              </a:ext>
            </a:extLst>
          </p:cNvPr>
          <p:cNvSpPr/>
          <p:nvPr userDrawn="1"/>
        </p:nvSpPr>
        <p:spPr>
          <a:xfrm>
            <a:off x="-1" y="6711950"/>
            <a:ext cx="10928351" cy="146051"/>
          </a:xfrm>
          <a:prstGeom prst="rect">
            <a:avLst/>
          </a:prstGeom>
          <a:gradFill flip="none" rotWithShape="1">
            <a:gsLst>
              <a:gs pos="40000">
                <a:srgbClr val="0788C5"/>
              </a:gs>
              <a:gs pos="0">
                <a:srgbClr val="233C7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9D0F2D-DF5D-1675-C490-7F7AD9BAC0D2}"/>
              </a:ext>
            </a:extLst>
          </p:cNvPr>
          <p:cNvSpPr/>
          <p:nvPr userDrawn="1"/>
        </p:nvSpPr>
        <p:spPr>
          <a:xfrm>
            <a:off x="10686056" y="6285074"/>
            <a:ext cx="1044544" cy="10445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44937429-BE70-2F76-9EB0-16514C2D19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807" y="6265869"/>
            <a:ext cx="1338944" cy="5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9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48F1-F860-15B6-D53A-2A1C032C2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3" y="365125"/>
            <a:ext cx="10982325" cy="1325563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233C7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FFB9B-E378-B64A-49E0-B1B25941A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024" y="1681163"/>
            <a:ext cx="541655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233C7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35E4D-B15D-F18C-F2CA-24BEFF878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022" y="2505075"/>
            <a:ext cx="5416554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49652-4720-5482-5953-28EFE345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39114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233C7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D6669A-A500-6EBC-9E83-5A1FDE5A0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39114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CBA892-8224-112F-998E-F9B1AB33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FF14F-70C8-4FE1-B99C-0C64E887E3AE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069C85-C664-25F3-BF47-0F19DCCD9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B472B-22F1-C00A-F585-50385A9C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F59F2-27F4-48DE-956A-15977415263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35C028-CF82-617D-1123-CFCB09D1CDF1}"/>
              </a:ext>
            </a:extLst>
          </p:cNvPr>
          <p:cNvSpPr/>
          <p:nvPr userDrawn="1"/>
        </p:nvSpPr>
        <p:spPr>
          <a:xfrm>
            <a:off x="-1" y="6711950"/>
            <a:ext cx="10928351" cy="146051"/>
          </a:xfrm>
          <a:prstGeom prst="rect">
            <a:avLst/>
          </a:prstGeom>
          <a:gradFill flip="none" rotWithShape="1">
            <a:gsLst>
              <a:gs pos="40000">
                <a:srgbClr val="0788C5"/>
              </a:gs>
              <a:gs pos="0">
                <a:srgbClr val="233C7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4F4257F-BAA7-0EAD-7057-BF6CD8440CE8}"/>
              </a:ext>
            </a:extLst>
          </p:cNvPr>
          <p:cNvSpPr/>
          <p:nvPr userDrawn="1"/>
        </p:nvSpPr>
        <p:spPr>
          <a:xfrm>
            <a:off x="10686056" y="6285074"/>
            <a:ext cx="1044544" cy="10445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6D47381-5DD5-F9AE-C80F-62138E5588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807" y="6265869"/>
            <a:ext cx="1338944" cy="5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7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789D7CBB-EC4C-E87B-C178-5335BBE35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59CDC-BE26-789E-7A3F-84A02C47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FF14F-70C8-4FE1-B99C-0C64E887E3AE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D74B2-5FAA-E4F8-2B3B-50B997CEA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D56A0-2FC7-7A4A-F438-DEC340BF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F59F2-27F4-48DE-956A-159774152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7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A69AC-BFEA-DCE9-3FA4-9AE9F25A4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3" y="365125"/>
            <a:ext cx="10982325" cy="1325563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233C7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59CDC-BE26-789E-7A3F-84A02C47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FF14F-70C8-4FE1-B99C-0C64E887E3AE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D74B2-5FAA-E4F8-2B3B-50B997CEA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D56A0-2FC7-7A4A-F438-DEC340BF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F59F2-27F4-48DE-956A-15977415263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8F11D8-A0E7-3501-AD67-35EB2F78EAE7}"/>
              </a:ext>
            </a:extLst>
          </p:cNvPr>
          <p:cNvSpPr/>
          <p:nvPr userDrawn="1"/>
        </p:nvSpPr>
        <p:spPr>
          <a:xfrm>
            <a:off x="-1" y="6711950"/>
            <a:ext cx="10928351" cy="146051"/>
          </a:xfrm>
          <a:prstGeom prst="rect">
            <a:avLst/>
          </a:prstGeom>
          <a:gradFill flip="none" rotWithShape="1">
            <a:gsLst>
              <a:gs pos="40000">
                <a:srgbClr val="0788C5"/>
              </a:gs>
              <a:gs pos="0">
                <a:srgbClr val="233C7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2BF437-F825-A815-8910-A229AE3BA4E1}"/>
              </a:ext>
            </a:extLst>
          </p:cNvPr>
          <p:cNvSpPr/>
          <p:nvPr userDrawn="1"/>
        </p:nvSpPr>
        <p:spPr>
          <a:xfrm>
            <a:off x="10686056" y="6285074"/>
            <a:ext cx="1044544" cy="10445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CEC1EB0B-CBEC-B243-4153-3765C38B28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807" y="6265869"/>
            <a:ext cx="1338944" cy="5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0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723AE-AF47-F93B-11E6-B874C6D80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FF14F-70C8-4FE1-B99C-0C64E887E3AE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ED26A7-C37F-31DE-F975-26C94421E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EBFAD-2841-8CCE-B4B0-D51C5918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F59F2-27F4-48DE-956A-15977415263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C07931-7BE9-6AD2-8482-25E289B8D681}"/>
              </a:ext>
            </a:extLst>
          </p:cNvPr>
          <p:cNvSpPr/>
          <p:nvPr userDrawn="1"/>
        </p:nvSpPr>
        <p:spPr>
          <a:xfrm>
            <a:off x="-1" y="6711950"/>
            <a:ext cx="10928351" cy="146051"/>
          </a:xfrm>
          <a:prstGeom prst="rect">
            <a:avLst/>
          </a:prstGeom>
          <a:gradFill flip="none" rotWithShape="1">
            <a:gsLst>
              <a:gs pos="40000">
                <a:srgbClr val="0788C5"/>
              </a:gs>
              <a:gs pos="0">
                <a:srgbClr val="233C7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BA4821-A07E-FA59-BBED-0EBC86184FCA}"/>
              </a:ext>
            </a:extLst>
          </p:cNvPr>
          <p:cNvSpPr/>
          <p:nvPr userDrawn="1"/>
        </p:nvSpPr>
        <p:spPr>
          <a:xfrm>
            <a:off x="10686056" y="6285074"/>
            <a:ext cx="1044544" cy="10445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05B61B36-2D1B-4C7C-315C-101D00C30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807" y="6265869"/>
            <a:ext cx="1338944" cy="5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4062-6C49-FC60-4F79-C48E9D00B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4" y="457200"/>
            <a:ext cx="4191002" cy="1600200"/>
          </a:xfrm>
        </p:spPr>
        <p:txBody>
          <a:bodyPr anchor="t" anchorCtr="0"/>
          <a:lstStyle>
            <a:lvl1pPr>
              <a:defRPr sz="3200">
                <a:solidFill>
                  <a:srgbClr val="233C7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1761C-8961-858C-0CBE-BC28A5EEC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380160" cy="5403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D5428-21C6-3629-4090-010F470A9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024" y="2057400"/>
            <a:ext cx="419100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2D265D-A747-3439-4B6D-92FCEB7F633E}"/>
              </a:ext>
            </a:extLst>
          </p:cNvPr>
          <p:cNvSpPr/>
          <p:nvPr userDrawn="1"/>
        </p:nvSpPr>
        <p:spPr>
          <a:xfrm>
            <a:off x="-1" y="6711950"/>
            <a:ext cx="10928351" cy="146051"/>
          </a:xfrm>
          <a:prstGeom prst="rect">
            <a:avLst/>
          </a:prstGeom>
          <a:gradFill flip="none" rotWithShape="1">
            <a:gsLst>
              <a:gs pos="40000">
                <a:srgbClr val="0788C5"/>
              </a:gs>
              <a:gs pos="0">
                <a:srgbClr val="233C7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52817E-BBDD-F2A0-0A74-D164F424E3B4}"/>
              </a:ext>
            </a:extLst>
          </p:cNvPr>
          <p:cNvSpPr/>
          <p:nvPr userDrawn="1"/>
        </p:nvSpPr>
        <p:spPr>
          <a:xfrm>
            <a:off x="10686056" y="6285074"/>
            <a:ext cx="1044544" cy="10445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6710A42-568A-349E-15C1-AB60F7A70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807" y="6265869"/>
            <a:ext cx="1338944" cy="5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23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EAD30D-2B90-102D-6B67-3B295B79AA2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5" y="0"/>
            <a:ext cx="12188950" cy="685799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2F7460-FFA7-78C6-96A5-1EED64856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E3827-FE03-6BFB-AB63-517D9279E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CC6EA-DB87-7585-43F9-0AF88AF4B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FF14F-70C8-4FE1-B99C-0C64E887E3AE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3759F-65C0-368B-C476-461A5708B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B61CF-886A-A0E8-C73A-0E5F11CF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F59F2-27F4-48DE-956A-159774152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83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74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b.Wanjiku@cgiar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spatial/geodata" TargetMode="External"/><Relationship Id="rId3" Type="http://schemas.openxmlformats.org/officeDocument/2006/relationships/hyperlink" Target="https://www.geographyrealm.com/types-map-projections/" TargetMode="External"/><Relationship Id="rId7" Type="http://schemas.openxmlformats.org/officeDocument/2006/relationships/hyperlink" Target="https://data.humdata.org/" TargetMode="External"/><Relationship Id="rId2" Type="http://schemas.openxmlformats.org/officeDocument/2006/relationships/hyperlink" Target="https://www.esri.com/arcgis-blog/products/arcgis-pro/mapping/design-principles-for-cartograph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adm.org/data.html" TargetMode="External"/><Relationship Id="rId5" Type="http://schemas.openxmlformats.org/officeDocument/2006/relationships/hyperlink" Target="https://datacarpentry.github.io/semester-biology/materials/spatial-data-cropping-R/" TargetMode="External"/><Relationship Id="rId4" Type="http://schemas.openxmlformats.org/officeDocument/2006/relationships/hyperlink" Target="https://docs.qgis.org/3.28/en/docs/gentle_gis_introduction/coordinate_reference_systems.html" TargetMode="External"/><Relationship Id="rId9" Type="http://schemas.openxmlformats.org/officeDocument/2006/relationships/hyperlink" Target="https://rspatial.org/pkg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diagramData" Target="../diagrams/data1.xml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microsoft.com/office/2007/relationships/diagramDrawing" Target="../diagrams/drawing1.xml"/><Relationship Id="rId5" Type="http://schemas.openxmlformats.org/officeDocument/2006/relationships/image" Target="../media/image8.png"/><Relationship Id="rId15" Type="http://schemas.openxmlformats.org/officeDocument/2006/relationships/image" Target="../media/image13.svg"/><Relationship Id="rId10" Type="http://schemas.openxmlformats.org/officeDocument/2006/relationships/diagramColors" Target="../diagrams/colors1.xml"/><Relationship Id="rId19" Type="http://schemas.openxmlformats.org/officeDocument/2006/relationships/image" Target="../media/image17.svg"/><Relationship Id="rId4" Type="http://schemas.openxmlformats.org/officeDocument/2006/relationships/image" Target="../media/image7.sv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D7659-1554-9441-41C4-0CF225311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1986" y="2057401"/>
            <a:ext cx="6117590" cy="13715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Introduction to Spatial Analysis in R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BOLDER Africa Gap Analysis Workshop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F021534-0EE3-6ADB-7F72-7017F82F41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Wanjiku Githu</a:t>
            </a:r>
          </a:p>
          <a:p>
            <a:r>
              <a:rPr lang="en-US" sz="1800" dirty="0">
                <a:hlinkClick r:id="rId2"/>
              </a:rPr>
              <a:t>b.wanjiku@cgiar.org</a:t>
            </a:r>
            <a:endParaRPr lang="en-US" sz="1800" dirty="0"/>
          </a:p>
          <a:p>
            <a:r>
              <a:rPr lang="en-US" sz="1800" dirty="0"/>
              <a:t>January 28, 2025</a:t>
            </a:r>
          </a:p>
          <a:p>
            <a:r>
              <a:rPr lang="en-US" sz="1800" dirty="0"/>
              <a:t>Cali, Colombia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6FBF3-7728-417C-A7AC-4B3D0380485F}"/>
              </a:ext>
            </a:extLst>
          </p:cNvPr>
          <p:cNvSpPr txBox="1"/>
          <p:nvPr/>
        </p:nvSpPr>
        <p:spPr>
          <a:xfrm>
            <a:off x="10256873" y="6096000"/>
            <a:ext cx="1935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Time: 2 </a:t>
            </a:r>
            <a:r>
              <a:rPr lang="en-US" sz="1600" dirty="0" err="1"/>
              <a:t>hrs</a:t>
            </a:r>
            <a:r>
              <a:rPr lang="en-US" sz="1600" dirty="0"/>
              <a:t> 30 mins</a:t>
            </a:r>
          </a:p>
        </p:txBody>
      </p:sp>
    </p:spTree>
    <p:extLst>
      <p:ext uri="{BB962C8B-B14F-4D97-AF65-F5344CB8AC3E}">
        <p14:creationId xmlns:p14="http://schemas.microsoft.com/office/powerpoint/2010/main" val="3684892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8E40-B078-2B7C-FF8F-CA537148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Projections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088A35-F9B0-1CD4-C645-92222F414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986" t="28277" r="66465" b="51180"/>
          <a:stretch/>
        </p:blipFill>
        <p:spPr>
          <a:xfrm>
            <a:off x="3427094" y="1229367"/>
            <a:ext cx="8583930" cy="43992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80A287-F076-B5C8-1657-891934F92767}"/>
              </a:ext>
            </a:extLst>
          </p:cNvPr>
          <p:cNvSpPr txBox="1"/>
          <p:nvPr/>
        </p:nvSpPr>
        <p:spPr>
          <a:xfrm>
            <a:off x="489584" y="2922954"/>
            <a:ext cx="293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of representing part of the earth’s surface on a plane surface</a:t>
            </a:r>
          </a:p>
        </p:txBody>
      </p:sp>
    </p:spTree>
    <p:extLst>
      <p:ext uri="{BB962C8B-B14F-4D97-AF65-F5344CB8AC3E}">
        <p14:creationId xmlns:p14="http://schemas.microsoft.com/office/powerpoint/2010/main" val="1264329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24E2-DF91-7E97-B378-D8A83BFC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Reference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ED2A-C95F-1641-AE5B-4379B8677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464118"/>
            <a:ext cx="10982325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CRS then defines how the two-dimensional map relates to real places on the earth.</a:t>
            </a:r>
          </a:p>
          <a:p>
            <a:r>
              <a:rPr lang="en-US" dirty="0"/>
              <a:t>We can define CRS as systems that define how spatial data aligns with the earth’s surface</a:t>
            </a:r>
          </a:p>
          <a:p>
            <a:r>
              <a:rPr lang="en-US" dirty="0"/>
              <a:t>Divided into:</a:t>
            </a:r>
          </a:p>
          <a:p>
            <a:pPr lvl="1"/>
            <a:r>
              <a:rPr lang="en-US" sz="2800" dirty="0"/>
              <a:t>Geographic coordinate systems: They use degrees of latitude and longitude and describe a location on the earth’s surface. The most popular is called WGS 84. Basically, shows you where you are on earth. Units are in angular degrees</a:t>
            </a:r>
          </a:p>
          <a:p>
            <a:pPr lvl="1"/>
            <a:r>
              <a:rPr lang="en-US" sz="2800" dirty="0"/>
              <a:t>Projected coordinate system tells us how to draw on a flat surface, like on a paper map or a computer screen. Units are linear </a:t>
            </a:r>
            <a:r>
              <a:rPr lang="en-US" sz="2800" dirty="0" err="1"/>
              <a:t>e.g</a:t>
            </a:r>
            <a:r>
              <a:rPr lang="en-US" sz="2800" dirty="0"/>
              <a:t> </a:t>
            </a:r>
            <a:r>
              <a:rPr lang="en-US" sz="2800" dirty="0" err="1"/>
              <a:t>metres</a:t>
            </a:r>
            <a:r>
              <a:rPr lang="en-US" sz="2800" dirty="0"/>
              <a:t> which enables measurements</a:t>
            </a:r>
          </a:p>
          <a:p>
            <a:r>
              <a:rPr lang="en-US" dirty="0"/>
              <a:t>CRS are  important as they ensure that data aligns correctly when overlaid.</a:t>
            </a:r>
          </a:p>
        </p:txBody>
      </p:sp>
    </p:spTree>
    <p:extLst>
      <p:ext uri="{BB962C8B-B14F-4D97-AF65-F5344CB8AC3E}">
        <p14:creationId xmlns:p14="http://schemas.microsoft.com/office/powerpoint/2010/main" val="1001849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5A75-491B-1402-414E-7FD46DE2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7" y="166342"/>
            <a:ext cx="10982326" cy="1325563"/>
          </a:xfrm>
        </p:spPr>
        <p:txBody>
          <a:bodyPr/>
          <a:lstStyle/>
          <a:p>
            <a:r>
              <a:rPr lang="en-US" dirty="0"/>
              <a:t>Coordinate Reference systems</a:t>
            </a:r>
          </a:p>
        </p:txBody>
      </p:sp>
      <p:pic>
        <p:nvPicPr>
          <p:cNvPr id="5" name="Content Placeholder 4" descr="A close-up of a globe&#10;&#10;Description automatically generated">
            <a:extLst>
              <a:ext uri="{FF2B5EF4-FFF2-40B4-BE49-F238E27FC236}">
                <a16:creationId xmlns:a16="http://schemas.microsoft.com/office/drawing/2014/main" id="{0E6925AC-54CB-C597-7B23-96D2E1D70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99" y="829123"/>
            <a:ext cx="8173215" cy="47755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1DBC93-26CB-40F8-0972-7178F007717E}"/>
              </a:ext>
            </a:extLst>
          </p:cNvPr>
          <p:cNvSpPr txBox="1"/>
          <p:nvPr/>
        </p:nvSpPr>
        <p:spPr>
          <a:xfrm>
            <a:off x="848138" y="5651889"/>
            <a:ext cx="1055825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If you have the same dataset saved in two different projections, these two files won't line up correctly when rendered together.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20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401C3-3DEB-3241-D132-47DE1512B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A65C7-D50D-3FD9-2515-130DA71B5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59" y="1253331"/>
            <a:ext cx="10982325" cy="4351338"/>
          </a:xfrm>
        </p:spPr>
        <p:txBody>
          <a:bodyPr/>
          <a:lstStyle/>
          <a:p>
            <a:r>
              <a:rPr lang="en-US" dirty="0"/>
              <a:t>The geographic boundary/coverage of spatial data (</a:t>
            </a:r>
            <a:r>
              <a:rPr lang="en-US" dirty="0" err="1"/>
              <a:t>xmin</a:t>
            </a:r>
            <a:r>
              <a:rPr lang="en-US" dirty="0"/>
              <a:t>, </a:t>
            </a:r>
            <a:r>
              <a:rPr lang="en-US" dirty="0" err="1"/>
              <a:t>xmax</a:t>
            </a:r>
            <a:r>
              <a:rPr lang="en-US" dirty="0"/>
              <a:t>, </a:t>
            </a:r>
            <a:r>
              <a:rPr lang="en-US" dirty="0" err="1"/>
              <a:t>ymin</a:t>
            </a:r>
            <a:r>
              <a:rPr lang="en-US" dirty="0"/>
              <a:t>, </a:t>
            </a:r>
            <a:r>
              <a:rPr lang="en-US" dirty="0" err="1"/>
              <a:t>ymax</a:t>
            </a:r>
            <a:r>
              <a:rPr lang="en-US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Determines the area covered by spatial data.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diagram of lines and curves&#10;&#10;Description automatically generated with medium confidence">
            <a:extLst>
              <a:ext uri="{FF2B5EF4-FFF2-40B4-BE49-F238E27FC236}">
                <a16:creationId xmlns:a16="http://schemas.microsoft.com/office/drawing/2014/main" id="{2D2DA605-E27B-BF7B-674B-2C4257A09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3" t="10520" r="3188" b="15242"/>
          <a:stretch/>
        </p:blipFill>
        <p:spPr>
          <a:xfrm>
            <a:off x="265043" y="2419868"/>
            <a:ext cx="7946411" cy="3025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EBFE2A-9B7E-C518-FAA7-339D106637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826" t="18691" r="2730" b="13401"/>
          <a:stretch/>
        </p:blipFill>
        <p:spPr>
          <a:xfrm>
            <a:off x="8279875" y="2066339"/>
            <a:ext cx="3423866" cy="353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61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50B91-75AB-1E83-D6D9-D6337333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Spatial resolution</a:t>
            </a:r>
          </a:p>
        </p:txBody>
      </p:sp>
      <p:pic>
        <p:nvPicPr>
          <p:cNvPr id="8" name="Picture 7" descr="A blue squares with black background&#10;&#10;Description automatically generated">
            <a:extLst>
              <a:ext uri="{FF2B5EF4-FFF2-40B4-BE49-F238E27FC236}">
                <a16:creationId xmlns:a16="http://schemas.microsoft.com/office/drawing/2014/main" id="{43A0FB22-A4AF-4C67-70D6-CBB7BF0B9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55"/>
          <a:stretch/>
        </p:blipFill>
        <p:spPr>
          <a:xfrm>
            <a:off x="2614426" y="2570060"/>
            <a:ext cx="8417049" cy="32600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C0F13-46A0-A135-A48D-9D93A1F8F1FB}"/>
              </a:ext>
            </a:extLst>
          </p:cNvPr>
          <p:cNvSpPr txBox="1"/>
          <p:nvPr/>
        </p:nvSpPr>
        <p:spPr>
          <a:xfrm>
            <a:off x="726797" y="998190"/>
            <a:ext cx="100074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size of the area on the surface that each pixel covers is known as the spatial resolution of the image. For instance, an image that has a 1 m spatial resolution means that each pixel in the image represents a 1 m x 1 m area.</a:t>
            </a:r>
          </a:p>
        </p:txBody>
      </p:sp>
    </p:spTree>
    <p:extLst>
      <p:ext uri="{BB962C8B-B14F-4D97-AF65-F5344CB8AC3E}">
        <p14:creationId xmlns:p14="http://schemas.microsoft.com/office/powerpoint/2010/main" val="1311026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24538-6728-5220-2BDD-DC893A796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Extent and Resolution</a:t>
            </a:r>
          </a:p>
        </p:txBody>
      </p:sp>
      <p:pic>
        <p:nvPicPr>
          <p:cNvPr id="5" name="Content Placeholder 4" descr="A comparison of a square image&#10;&#10;Description automatically generated with medium confidence">
            <a:extLst>
              <a:ext uri="{FF2B5EF4-FFF2-40B4-BE49-F238E27FC236}">
                <a16:creationId xmlns:a16="http://schemas.microsoft.com/office/drawing/2014/main" id="{E1C2C6BD-4038-AE29-0889-8C3A62DE3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" y="1378226"/>
            <a:ext cx="11365939" cy="3879574"/>
          </a:xfrm>
        </p:spPr>
      </p:pic>
    </p:spTree>
    <p:extLst>
      <p:ext uri="{BB962C8B-B14F-4D97-AF65-F5344CB8AC3E}">
        <p14:creationId xmlns:p14="http://schemas.microsoft.com/office/powerpoint/2010/main" val="2436351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971E-95A7-41BB-DFCF-DF316834A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B7AF9-599C-9DA3-6526-A4818FF71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738" y="1118054"/>
            <a:ext cx="10982325" cy="4351338"/>
          </a:xfrm>
        </p:spPr>
        <p:txBody>
          <a:bodyPr/>
          <a:lstStyle/>
          <a:p>
            <a:r>
              <a:rPr lang="en-US" dirty="0"/>
              <a:t>Spatial data is often larger than we need it to be and we need to manipulate the data to get the desired output</a:t>
            </a:r>
          </a:p>
          <a:p>
            <a:r>
              <a:rPr lang="en-US" dirty="0"/>
              <a:t>And we are often only interested in the portion of that data that is located inside our study region</a:t>
            </a:r>
          </a:p>
          <a:p>
            <a:r>
              <a:rPr lang="en-US" dirty="0"/>
              <a:t>To get the piece of spatial data that we want for our maps or analysis we have to the select the data or crop it to our areas of interest</a:t>
            </a:r>
          </a:p>
        </p:txBody>
      </p:sp>
    </p:spTree>
    <p:extLst>
      <p:ext uri="{BB962C8B-B14F-4D97-AF65-F5344CB8AC3E}">
        <p14:creationId xmlns:p14="http://schemas.microsoft.com/office/powerpoint/2010/main" val="829725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1B76-FF3A-5C32-02AF-B6381668A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4" y="365126"/>
            <a:ext cx="10982326" cy="610920"/>
          </a:xfrm>
        </p:spPr>
        <p:txBody>
          <a:bodyPr/>
          <a:lstStyle/>
          <a:p>
            <a:r>
              <a:rPr lang="en-US" dirty="0"/>
              <a:t> Basic Operations: Vector Clip</a:t>
            </a:r>
          </a:p>
        </p:txBody>
      </p:sp>
      <p:pic>
        <p:nvPicPr>
          <p:cNvPr id="5" name="Content Placeholder 4" descr="A picture containing diagram, clipart&#10;&#10;Description automatically generated">
            <a:extLst>
              <a:ext uri="{FF2B5EF4-FFF2-40B4-BE49-F238E27FC236}">
                <a16:creationId xmlns:a16="http://schemas.microsoft.com/office/drawing/2014/main" id="{64DE0DA1-BF28-9F70-2625-4AED468DD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5" y="1202076"/>
            <a:ext cx="10765738" cy="4222679"/>
          </a:xfrm>
        </p:spPr>
      </p:pic>
    </p:spTree>
    <p:extLst>
      <p:ext uri="{BB962C8B-B14F-4D97-AF65-F5344CB8AC3E}">
        <p14:creationId xmlns:p14="http://schemas.microsoft.com/office/powerpoint/2010/main" val="3679318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6B49-24B7-2D3A-9A96-E8DA9EF7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Crop and Mask</a:t>
            </a:r>
          </a:p>
        </p:txBody>
      </p:sp>
      <p:pic>
        <p:nvPicPr>
          <p:cNvPr id="5" name="Content Placeholder 4" descr="A green and blue map&#10;&#10;Description automatically generated">
            <a:extLst>
              <a:ext uri="{FF2B5EF4-FFF2-40B4-BE49-F238E27FC236}">
                <a16:creationId xmlns:a16="http://schemas.microsoft.com/office/drawing/2014/main" id="{478E7F7B-907C-0057-1934-87C7DB106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0" y="1297525"/>
            <a:ext cx="5625500" cy="5049277"/>
          </a:xfrm>
        </p:spPr>
      </p:pic>
      <p:pic>
        <p:nvPicPr>
          <p:cNvPr id="9" name="Picture 8" descr="A map of a land with numbers&#10;&#10;Description automatically generated with medium confidence">
            <a:extLst>
              <a:ext uri="{FF2B5EF4-FFF2-40B4-BE49-F238E27FC236}">
                <a16:creationId xmlns:a16="http://schemas.microsoft.com/office/drawing/2014/main" id="{24BBB0F3-3B81-A395-88FA-7EB319C02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976" y="1169404"/>
            <a:ext cx="5625500" cy="50492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560780-318E-AE3E-EFFC-980C1850988A}"/>
              </a:ext>
            </a:extLst>
          </p:cNvPr>
          <p:cNvSpPr txBox="1"/>
          <p:nvPr/>
        </p:nvSpPr>
        <p:spPr>
          <a:xfrm>
            <a:off x="581024" y="1027906"/>
            <a:ext cx="10232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Raster data is typically a large rectangular block of data so we need to crop to get to the desired output</a:t>
            </a:r>
          </a:p>
        </p:txBody>
      </p:sp>
    </p:spTree>
    <p:extLst>
      <p:ext uri="{BB962C8B-B14F-4D97-AF65-F5344CB8AC3E}">
        <p14:creationId xmlns:p14="http://schemas.microsoft.com/office/powerpoint/2010/main" val="1834483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B3A916-69EC-F758-576E-F8A253931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4" y="365125"/>
            <a:ext cx="10982326" cy="800735"/>
          </a:xfrm>
        </p:spPr>
        <p:txBody>
          <a:bodyPr/>
          <a:lstStyle/>
          <a:p>
            <a:r>
              <a:rPr lang="en-US" dirty="0"/>
              <a:t>R Practical Session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FD7F3A-7E74-D710-25B3-E94473930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253331"/>
            <a:ext cx="10982325" cy="4351338"/>
          </a:xfrm>
        </p:spPr>
        <p:txBody>
          <a:bodyPr/>
          <a:lstStyle/>
          <a:p>
            <a:r>
              <a:rPr lang="en-US" dirty="0" err="1"/>
              <a:t>Rspatial</a:t>
            </a:r>
            <a:r>
              <a:rPr lang="en-US" dirty="0"/>
              <a:t> libraries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terra, sf</a:t>
            </a:r>
          </a:p>
          <a:p>
            <a:r>
              <a:rPr lang="en-US" dirty="0"/>
              <a:t>Data sources – GADM, geodata package etc.</a:t>
            </a:r>
          </a:p>
          <a:p>
            <a:r>
              <a:rPr lang="en-US" dirty="0"/>
              <a:t>Reading and writing vector and raster data </a:t>
            </a:r>
          </a:p>
          <a:p>
            <a:r>
              <a:rPr lang="en-US" dirty="0"/>
              <a:t>Plotting spatial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756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B3A916-69EC-F758-576E-F8A253931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4" y="365125"/>
            <a:ext cx="10982326" cy="983615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FD7F3A-7E74-D710-25B3-E94473930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253330"/>
            <a:ext cx="10982325" cy="4438809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Spatial data formats</a:t>
            </a:r>
          </a:p>
          <a:p>
            <a:r>
              <a:rPr lang="en-US" dirty="0"/>
              <a:t>Important spatial concepts</a:t>
            </a:r>
          </a:p>
          <a:p>
            <a:r>
              <a:rPr lang="en-US" dirty="0"/>
              <a:t>Basic spatial data operations</a:t>
            </a:r>
          </a:p>
          <a:p>
            <a:r>
              <a:rPr lang="en-US" dirty="0"/>
              <a:t>Further resources</a:t>
            </a:r>
          </a:p>
          <a:p>
            <a:r>
              <a:rPr lang="en-US" dirty="0"/>
              <a:t>R Practical Session</a:t>
            </a:r>
          </a:p>
        </p:txBody>
      </p:sp>
    </p:spTree>
    <p:extLst>
      <p:ext uri="{BB962C8B-B14F-4D97-AF65-F5344CB8AC3E}">
        <p14:creationId xmlns:p14="http://schemas.microsoft.com/office/powerpoint/2010/main" val="4038220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B3A916-69EC-F758-576E-F8A253931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4" y="365125"/>
            <a:ext cx="10982326" cy="903605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FD7F3A-7E74-D710-25B3-E94473930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062990"/>
            <a:ext cx="10982325" cy="5113973"/>
          </a:xfrm>
        </p:spPr>
        <p:txBody>
          <a:bodyPr>
            <a:normAutofit/>
          </a:bodyPr>
          <a:lstStyle/>
          <a:p>
            <a:r>
              <a:rPr lang="en-US" dirty="0"/>
              <a:t>Materials</a:t>
            </a:r>
          </a:p>
          <a:p>
            <a:pPr lvl="1"/>
            <a:r>
              <a:rPr lang="en-US" dirty="0">
                <a:hlinkClick r:id="rId2"/>
              </a:rPr>
              <a:t>Design principles for cartography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Map Projections</a:t>
            </a:r>
            <a:r>
              <a:rPr lang="en-US" dirty="0"/>
              <a:t> &amp; </a:t>
            </a:r>
            <a:r>
              <a:rPr lang="en-US" dirty="0">
                <a:hlinkClick r:id="rId4"/>
              </a:rPr>
              <a:t>Coordinate Reference Systems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Cropping &amp; masking data</a:t>
            </a:r>
            <a:endParaRPr lang="en-US" dirty="0"/>
          </a:p>
          <a:p>
            <a:r>
              <a:rPr lang="en-US" dirty="0"/>
              <a:t>Data sources</a:t>
            </a:r>
          </a:p>
          <a:p>
            <a:pPr lvl="1"/>
            <a:r>
              <a:rPr lang="en-US" dirty="0">
                <a:hlinkClick r:id="rId6"/>
              </a:rPr>
              <a:t>GADM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Humanitarian Data Exchange</a:t>
            </a:r>
            <a:endParaRPr lang="en-US" dirty="0"/>
          </a:p>
          <a:p>
            <a:pPr lvl="2"/>
            <a:r>
              <a:rPr lang="en-US" dirty="0"/>
              <a:t>Water bodies, roads &amp; admin boundaries</a:t>
            </a:r>
          </a:p>
          <a:p>
            <a:pPr lvl="1"/>
            <a:r>
              <a:rPr lang="en-US" dirty="0">
                <a:hlinkClick r:id="rId8"/>
              </a:rPr>
              <a:t>Geodata package in R</a:t>
            </a:r>
            <a:endParaRPr lang="en-US" dirty="0"/>
          </a:p>
          <a:p>
            <a:r>
              <a:rPr lang="en-US" dirty="0"/>
              <a:t>Spatial analysis in R</a:t>
            </a:r>
          </a:p>
          <a:p>
            <a:pPr lvl="1"/>
            <a:r>
              <a:rPr lang="en-US" dirty="0">
                <a:hlinkClick r:id="rId9"/>
              </a:rPr>
              <a:t>rspatial.org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12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6643BF-E35B-0965-69EC-D411E53C76E4}"/>
              </a:ext>
            </a:extLst>
          </p:cNvPr>
          <p:cNvSpPr txBox="1">
            <a:spLocks/>
          </p:cNvSpPr>
          <p:nvPr/>
        </p:nvSpPr>
        <p:spPr>
          <a:xfrm>
            <a:off x="5867400" y="2472769"/>
            <a:ext cx="5928360" cy="191246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233C7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rgbClr val="0788C5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400025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B3A916-69EC-F758-576E-F8A253931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4" y="365125"/>
            <a:ext cx="10982326" cy="903605"/>
          </a:xfrm>
        </p:spPr>
        <p:txBody>
          <a:bodyPr/>
          <a:lstStyle/>
          <a:p>
            <a:r>
              <a:rPr lang="en-US" dirty="0"/>
              <a:t>Map elements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FD7F3A-7E74-D710-25B3-E94473930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379854"/>
            <a:ext cx="3445566" cy="47293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Frame line &amp; neat lines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Map area</a:t>
            </a:r>
          </a:p>
          <a:p>
            <a:r>
              <a:rPr lang="en-US" dirty="0"/>
              <a:t>Insets</a:t>
            </a:r>
          </a:p>
          <a:p>
            <a:r>
              <a:rPr lang="en-US" dirty="0"/>
              <a:t>Legend</a:t>
            </a:r>
          </a:p>
          <a:p>
            <a:r>
              <a:rPr lang="en-US" dirty="0"/>
              <a:t>Data source</a:t>
            </a:r>
          </a:p>
          <a:p>
            <a:r>
              <a:rPr lang="en-US" dirty="0"/>
              <a:t>Scale</a:t>
            </a:r>
          </a:p>
          <a:p>
            <a:r>
              <a:rPr lang="en-US" dirty="0"/>
              <a:t>Map orientation</a:t>
            </a:r>
          </a:p>
          <a:p>
            <a:r>
              <a:rPr lang="en-US" dirty="0"/>
              <a:t>Use </a:t>
            </a:r>
            <a:r>
              <a:rPr lang="en-US" dirty="0" err="1"/>
              <a:t>tmap</a:t>
            </a:r>
            <a:r>
              <a:rPr lang="en-US" dirty="0"/>
              <a:t> and ggplot2 packages to create visually appealing maps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E0B582-A118-7356-A9D5-512F428185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31" t="16430" r="13188" b="27674"/>
          <a:stretch/>
        </p:blipFill>
        <p:spPr>
          <a:xfrm>
            <a:off x="4274820" y="1047701"/>
            <a:ext cx="6790745" cy="52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9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1631A-CC5C-4F45-449F-63A1B85B6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D30B-5DED-FF81-FD30-079895446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4" y="1464118"/>
            <a:ext cx="10982325" cy="4351338"/>
          </a:xfrm>
        </p:spPr>
        <p:txBody>
          <a:bodyPr/>
          <a:lstStyle/>
          <a:p>
            <a:r>
              <a:rPr lang="en-US" dirty="0"/>
              <a:t>What is spatial data?</a:t>
            </a:r>
          </a:p>
          <a:p>
            <a:r>
              <a:rPr lang="en-US" dirty="0"/>
              <a:t>What are the common spatial data formats?</a:t>
            </a:r>
          </a:p>
          <a:p>
            <a:r>
              <a:rPr lang="en-US" dirty="0"/>
              <a:t>What are the important spatial concepts that you need to know?</a:t>
            </a:r>
          </a:p>
          <a:p>
            <a:r>
              <a:rPr lang="en-US" dirty="0"/>
              <a:t>How do you work with vector and raster data?</a:t>
            </a:r>
          </a:p>
          <a:p>
            <a:r>
              <a:rPr lang="en-US" dirty="0"/>
              <a:t>What basic operations can we perform on spatial data?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162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BAF3B7-097D-9153-8D7A-BFE19C772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" y="365125"/>
            <a:ext cx="11129010" cy="835025"/>
          </a:xfrm>
        </p:spPr>
        <p:txBody>
          <a:bodyPr/>
          <a:lstStyle/>
          <a:p>
            <a:r>
              <a:rPr lang="en-US" dirty="0"/>
              <a:t>Spatial data is …</a:t>
            </a:r>
          </a:p>
        </p:txBody>
      </p:sp>
      <p:pic>
        <p:nvPicPr>
          <p:cNvPr id="9" name="Picture 8" descr="Map graphic with pins">
            <a:extLst>
              <a:ext uri="{FF2B5EF4-FFF2-40B4-BE49-F238E27FC236}">
                <a16:creationId xmlns:a16="http://schemas.microsoft.com/office/drawing/2014/main" id="{2021D310-567B-0EC4-6147-5471DCFF7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20" y="1200150"/>
            <a:ext cx="6576958" cy="4650766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1752696-8110-6C14-056A-80808801E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325" y="2042291"/>
            <a:ext cx="5112667" cy="296648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Data that has location information about a specific area on the earth’s surface</a:t>
            </a:r>
          </a:p>
          <a:p>
            <a:r>
              <a:rPr lang="en-US" sz="2800" dirty="0"/>
              <a:t>Referred to as geospatial data or geographic information</a:t>
            </a:r>
          </a:p>
          <a:p>
            <a:r>
              <a:rPr lang="en-US" dirty="0"/>
              <a:t>Used in environmental science, geography, urban planning etc.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36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608F-6CAD-6E4B-B2A7-2E500212C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212706"/>
            <a:ext cx="10982326" cy="1049005"/>
          </a:xfrm>
        </p:spPr>
        <p:txBody>
          <a:bodyPr/>
          <a:lstStyle/>
          <a:p>
            <a:r>
              <a:rPr lang="en-US" dirty="0"/>
              <a:t>It is collected from various sources……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720FD-5D52-2929-2FF1-BD7E07DF9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8" y="1297170"/>
            <a:ext cx="6181062" cy="4510254"/>
          </a:xfrm>
        </p:spPr>
        <p:txBody>
          <a:bodyPr/>
          <a:lstStyle/>
          <a:p>
            <a:pPr algn="just"/>
            <a:r>
              <a:rPr lang="en-US" sz="2800" dirty="0"/>
              <a:t>With technology, sources and methods have diversified</a:t>
            </a:r>
          </a:p>
          <a:p>
            <a:pPr algn="just"/>
            <a:r>
              <a:rPr lang="en-US" dirty="0"/>
              <a:t>Examples: ground based s</a:t>
            </a:r>
            <a:r>
              <a:rPr lang="en-US" sz="2800" dirty="0"/>
              <a:t>urveys, GPS, Satellite and Drone imagery, Aerial imagery, Crowdsourced data, digitizing paper files like plans and maps etc.</a:t>
            </a:r>
          </a:p>
          <a:p>
            <a:pPr algn="just"/>
            <a:r>
              <a:rPr lang="en-US" dirty="0"/>
              <a:t>We use GIS (technology and tools) to generate, edit, manage, analyze and visualize spatial data</a:t>
            </a:r>
            <a:r>
              <a:rPr lang="en-US" sz="2800" dirty="0"/>
              <a:t>  </a:t>
            </a:r>
          </a:p>
          <a:p>
            <a:endParaRPr lang="en-US" dirty="0"/>
          </a:p>
        </p:txBody>
      </p:sp>
      <p:pic>
        <p:nvPicPr>
          <p:cNvPr id="13" name="Graphic 12" descr="Gyrotheodolite outline">
            <a:extLst>
              <a:ext uri="{FF2B5EF4-FFF2-40B4-BE49-F238E27FC236}">
                <a16:creationId xmlns:a16="http://schemas.microsoft.com/office/drawing/2014/main" id="{D72A1FD5-FF76-FE9B-A380-CFB00FCC8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1498" y="760858"/>
            <a:ext cx="914400" cy="914400"/>
          </a:xfrm>
          <a:prstGeom prst="rect">
            <a:avLst/>
          </a:prstGeom>
        </p:spPr>
      </p:pic>
      <p:pic>
        <p:nvPicPr>
          <p:cNvPr id="21" name="Graphic 20" descr="Quadcopter outline">
            <a:extLst>
              <a:ext uri="{FF2B5EF4-FFF2-40B4-BE49-F238E27FC236}">
                <a16:creationId xmlns:a16="http://schemas.microsoft.com/office/drawing/2014/main" id="{94E74E92-06B9-871D-18D7-14D45C7D4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7600" y="3429000"/>
            <a:ext cx="914400" cy="914400"/>
          </a:xfrm>
          <a:prstGeom prst="rect">
            <a:avLst/>
          </a:prstGeom>
        </p:spPr>
      </p:pic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D0538C9-04C8-A466-8AC7-3FA9ED64E6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6753543"/>
              </p:ext>
            </p:extLst>
          </p:nvPr>
        </p:nvGraphicFramePr>
        <p:xfrm>
          <a:off x="4781459" y="1710717"/>
          <a:ext cx="8675439" cy="4510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" name="Graphic 5" descr="Satellite outline">
            <a:extLst>
              <a:ext uri="{FF2B5EF4-FFF2-40B4-BE49-F238E27FC236}">
                <a16:creationId xmlns:a16="http://schemas.microsoft.com/office/drawing/2014/main" id="{34996015-F324-08D1-2B7A-FD75333614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05599" y="2415221"/>
            <a:ext cx="914400" cy="914400"/>
          </a:xfrm>
          <a:prstGeom prst="rect">
            <a:avLst/>
          </a:prstGeom>
        </p:spPr>
      </p:pic>
      <p:pic>
        <p:nvPicPr>
          <p:cNvPr id="10" name="Graphic 9" descr="Map with pin outline">
            <a:extLst>
              <a:ext uri="{FF2B5EF4-FFF2-40B4-BE49-F238E27FC236}">
                <a16:creationId xmlns:a16="http://schemas.microsoft.com/office/drawing/2014/main" id="{86501D45-CC00-D319-4C5C-270D481438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06776" y="5730894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56C38FC-739D-B4B5-0A80-EB2A83B8A398}"/>
              </a:ext>
            </a:extLst>
          </p:cNvPr>
          <p:cNvGrpSpPr/>
          <p:nvPr/>
        </p:nvGrpSpPr>
        <p:grpSpPr>
          <a:xfrm>
            <a:off x="6559323" y="2387028"/>
            <a:ext cx="848377" cy="942593"/>
            <a:chOff x="6332054" y="2315842"/>
            <a:chExt cx="848377" cy="942593"/>
          </a:xfrm>
        </p:grpSpPr>
        <p:pic>
          <p:nvPicPr>
            <p:cNvPr id="7" name="Graphic 6" descr="Wireless outline">
              <a:extLst>
                <a:ext uri="{FF2B5EF4-FFF2-40B4-BE49-F238E27FC236}">
                  <a16:creationId xmlns:a16="http://schemas.microsoft.com/office/drawing/2014/main" id="{B5924F8C-0626-3F9D-DFF4-50FF021B4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332054" y="2315842"/>
              <a:ext cx="556579" cy="556579"/>
            </a:xfrm>
            <a:prstGeom prst="rect">
              <a:avLst/>
            </a:prstGeom>
          </p:spPr>
        </p:pic>
        <p:pic>
          <p:nvPicPr>
            <p:cNvPr id="9" name="Graphic 8" descr="Smart Phone outline">
              <a:extLst>
                <a:ext uri="{FF2B5EF4-FFF2-40B4-BE49-F238E27FC236}">
                  <a16:creationId xmlns:a16="http://schemas.microsoft.com/office/drawing/2014/main" id="{77C00553-F342-5247-1DE2-8D94D5F3A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548851" y="2626855"/>
              <a:ext cx="631580" cy="631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8222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BAF3B7-097D-9153-8D7A-BFE19C772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" y="365125"/>
            <a:ext cx="11129010" cy="835025"/>
          </a:xfrm>
        </p:spPr>
        <p:txBody>
          <a:bodyPr/>
          <a:lstStyle/>
          <a:p>
            <a:r>
              <a:rPr lang="en-US" dirty="0"/>
              <a:t>Spatial data types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6E630-F991-1A61-06A8-D5221079D4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2"/>
          <a:stretch/>
        </p:blipFill>
        <p:spPr>
          <a:xfrm>
            <a:off x="514350" y="1211580"/>
            <a:ext cx="6230602" cy="443484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2F33CC-5D76-04C0-5732-3E0CDE5AAE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7391" y="1253331"/>
            <a:ext cx="5121195" cy="4351338"/>
          </a:xfrm>
        </p:spPr>
        <p:txBody>
          <a:bodyPr/>
          <a:lstStyle/>
          <a:p>
            <a:r>
              <a:rPr lang="en-US" dirty="0"/>
              <a:t>Represent the real world onto a surface</a:t>
            </a:r>
          </a:p>
          <a:p>
            <a:r>
              <a:rPr lang="en-US" dirty="0"/>
              <a:t>Vector data: represented in points, lines &amp; polygons</a:t>
            </a:r>
          </a:p>
          <a:p>
            <a:pPr lvl="1"/>
            <a:r>
              <a:rPr lang="en-US" dirty="0"/>
              <a:t>E.g. Town &amp; city centers, rivers, roads, admin boundaries, buildings</a:t>
            </a:r>
          </a:p>
          <a:p>
            <a:r>
              <a:rPr lang="en-US" dirty="0"/>
              <a:t>Raster: represented as a grid of regularly sized cells or pixels </a:t>
            </a:r>
          </a:p>
          <a:p>
            <a:pPr lvl="1"/>
            <a:r>
              <a:rPr lang="en-US" dirty="0"/>
              <a:t>Continuous data </a:t>
            </a:r>
            <a:r>
              <a:rPr lang="en-US" dirty="0" err="1"/>
              <a:t>e.g</a:t>
            </a:r>
            <a:r>
              <a:rPr lang="en-US" dirty="0"/>
              <a:t> temperature distribution, elevation etc.</a:t>
            </a:r>
          </a:p>
        </p:txBody>
      </p:sp>
    </p:spTree>
    <p:extLst>
      <p:ext uri="{BB962C8B-B14F-4D97-AF65-F5344CB8AC3E}">
        <p14:creationId xmlns:p14="http://schemas.microsoft.com/office/powerpoint/2010/main" val="561683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665BA-3317-DFC0-509D-1D8C4443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types: vector &amp; raster</a:t>
            </a:r>
          </a:p>
        </p:txBody>
      </p:sp>
      <p:pic>
        <p:nvPicPr>
          <p:cNvPr id="4" name="Content Placeholder 3" descr="A map of the country&#10;&#10;Description automatically generated">
            <a:extLst>
              <a:ext uri="{FF2B5EF4-FFF2-40B4-BE49-F238E27FC236}">
                <a16:creationId xmlns:a16="http://schemas.microsoft.com/office/drawing/2014/main" id="{DEC3746A-8370-5140-8AFF-D9DA2F236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4736" r="8467" b="5494"/>
          <a:stretch/>
        </p:blipFill>
        <p:spPr>
          <a:xfrm>
            <a:off x="122214" y="1272209"/>
            <a:ext cx="5224720" cy="4107484"/>
          </a:xfrm>
        </p:spPr>
      </p:pic>
      <p:pic>
        <p:nvPicPr>
          <p:cNvPr id="6" name="Picture 5" descr="A green world map with white text&#10;&#10;Description automatically generated">
            <a:extLst>
              <a:ext uri="{FF2B5EF4-FFF2-40B4-BE49-F238E27FC236}">
                <a16:creationId xmlns:a16="http://schemas.microsoft.com/office/drawing/2014/main" id="{D5FE18E0-974A-BBE3-9AC8-26924A076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8" b="8561"/>
          <a:stretch/>
        </p:blipFill>
        <p:spPr>
          <a:xfrm>
            <a:off x="5303073" y="1046922"/>
            <a:ext cx="6416565" cy="503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02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1F8EB-BF6A-8334-2EAB-EB771479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3C943-2475-F06B-EDEA-61FDA65C5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9200"/>
            <a:ext cx="10934699" cy="49577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Vector</a:t>
            </a:r>
          </a:p>
          <a:p>
            <a:pPr lvl="1"/>
            <a:r>
              <a:rPr lang="en-US" sz="3100" dirty="0" err="1"/>
              <a:t>Geopackage</a:t>
            </a:r>
            <a:r>
              <a:rPr lang="en-US" sz="3100" dirty="0"/>
              <a:t> – more recent</a:t>
            </a:r>
          </a:p>
          <a:p>
            <a:pPr lvl="1"/>
            <a:r>
              <a:rPr lang="en-US" sz="3100" dirty="0"/>
              <a:t>Esri Shapefile – most common filetype. Made of 3 mandatory files</a:t>
            </a:r>
          </a:p>
          <a:p>
            <a:pPr lvl="2"/>
            <a:r>
              <a:rPr lang="en-US" sz="3000" dirty="0"/>
              <a:t>.</a:t>
            </a:r>
            <a:r>
              <a:rPr lang="en-US" sz="3000" dirty="0" err="1"/>
              <a:t>shp</a:t>
            </a:r>
            <a:r>
              <a:rPr lang="en-US" sz="3000" dirty="0"/>
              <a:t> stores the feature geometry</a:t>
            </a:r>
          </a:p>
          <a:p>
            <a:pPr lvl="2"/>
            <a:r>
              <a:rPr lang="en-US" sz="3000" dirty="0"/>
              <a:t>.</a:t>
            </a:r>
            <a:r>
              <a:rPr lang="en-US" sz="3000" dirty="0" err="1"/>
              <a:t>shx</a:t>
            </a:r>
            <a:r>
              <a:rPr lang="en-US" sz="3000" dirty="0"/>
              <a:t> is the shape index position</a:t>
            </a:r>
          </a:p>
          <a:p>
            <a:pPr lvl="2"/>
            <a:r>
              <a:rPr lang="en-US" sz="3000" dirty="0"/>
              <a:t>.</a:t>
            </a:r>
            <a:r>
              <a:rPr lang="en-US" sz="3000" dirty="0" err="1"/>
              <a:t>dbf</a:t>
            </a:r>
            <a:r>
              <a:rPr lang="en-US" sz="3000" dirty="0"/>
              <a:t> is the attribute data</a:t>
            </a:r>
          </a:p>
          <a:p>
            <a:pPr lvl="2"/>
            <a:r>
              <a:rPr lang="en-US" sz="3000" dirty="0"/>
              <a:t>.</a:t>
            </a:r>
            <a:r>
              <a:rPr lang="en-US" sz="3000" dirty="0" err="1"/>
              <a:t>prj</a:t>
            </a:r>
            <a:r>
              <a:rPr lang="en-US" sz="3000" dirty="0"/>
              <a:t> is the projection system metadata</a:t>
            </a:r>
          </a:p>
          <a:p>
            <a:pPr lvl="2"/>
            <a:r>
              <a:rPr lang="en-US" sz="3000" dirty="0"/>
              <a:t>.xml is the associated metadata</a:t>
            </a:r>
          </a:p>
          <a:p>
            <a:pPr lvl="2"/>
            <a:r>
              <a:rPr lang="en-US" sz="3000" dirty="0"/>
              <a:t>.</a:t>
            </a:r>
            <a:r>
              <a:rPr lang="en-US" sz="3000" dirty="0" err="1"/>
              <a:t>sbn</a:t>
            </a:r>
            <a:r>
              <a:rPr lang="en-US" sz="3000" dirty="0"/>
              <a:t> is the spatial index for optimizing queries</a:t>
            </a:r>
          </a:p>
          <a:p>
            <a:pPr lvl="2"/>
            <a:r>
              <a:rPr lang="en-US" sz="3000" dirty="0"/>
              <a:t>.</a:t>
            </a:r>
            <a:r>
              <a:rPr lang="en-US" sz="3000" dirty="0" err="1"/>
              <a:t>sbx</a:t>
            </a:r>
            <a:r>
              <a:rPr lang="en-US" sz="3000" dirty="0"/>
              <a:t> optimizes loading times</a:t>
            </a:r>
          </a:p>
          <a:p>
            <a:pPr lvl="1"/>
            <a:r>
              <a:rPr lang="en-US" sz="3000" dirty="0"/>
              <a:t>Others </a:t>
            </a:r>
            <a:r>
              <a:rPr lang="en-US" sz="3000" dirty="0" err="1"/>
              <a:t>geojson</a:t>
            </a:r>
            <a:r>
              <a:rPr lang="en-US" sz="3000" dirty="0"/>
              <a:t>, </a:t>
            </a:r>
            <a:r>
              <a:rPr lang="en-US" sz="3000" dirty="0" err="1"/>
              <a:t>kml</a:t>
            </a:r>
            <a:r>
              <a:rPr lang="en-US" sz="3000" dirty="0"/>
              <a:t> etc.</a:t>
            </a:r>
          </a:p>
          <a:p>
            <a:r>
              <a:rPr lang="en-US" dirty="0"/>
              <a:t>Raster </a:t>
            </a:r>
          </a:p>
          <a:p>
            <a:pPr lvl="1"/>
            <a:r>
              <a:rPr lang="en-US" dirty="0" err="1"/>
              <a:t>GeoTIFF</a:t>
            </a:r>
            <a:r>
              <a:rPr lang="en-US" dirty="0"/>
              <a:t>	</a:t>
            </a:r>
          </a:p>
        </p:txBody>
      </p:sp>
      <p:pic>
        <p:nvPicPr>
          <p:cNvPr id="4" name="Content Placeholder 4" descr="A box with a globe in it&#10;&#10;Description automatically generated">
            <a:extLst>
              <a:ext uri="{FF2B5EF4-FFF2-40B4-BE49-F238E27FC236}">
                <a16:creationId xmlns:a16="http://schemas.microsoft.com/office/drawing/2014/main" id="{DA78C251-EE09-5A39-DB7B-C9DAA43AC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404" y="653877"/>
            <a:ext cx="1515297" cy="1130645"/>
          </a:xfrm>
          <a:prstGeom prst="rect">
            <a:avLst/>
          </a:prstGeom>
        </p:spPr>
      </p:pic>
      <p:pic>
        <p:nvPicPr>
          <p:cNvPr id="6" name="Picture 5" descr="A close-up of a file&#10;&#10;Description automatically generated">
            <a:extLst>
              <a:ext uri="{FF2B5EF4-FFF2-40B4-BE49-F238E27FC236}">
                <a16:creationId xmlns:a16="http://schemas.microsoft.com/office/drawing/2014/main" id="{E6B45280-B7AA-9AE2-7EB7-349F87C72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929" y="2344866"/>
            <a:ext cx="1640921" cy="1640921"/>
          </a:xfrm>
          <a:prstGeom prst="rect">
            <a:avLst/>
          </a:prstGeom>
        </p:spPr>
      </p:pic>
      <p:pic>
        <p:nvPicPr>
          <p:cNvPr id="8" name="Picture 7" descr="A colorful object in the sky&#10;&#10;Description automatically generated with medium confidence">
            <a:extLst>
              <a:ext uri="{FF2B5EF4-FFF2-40B4-BE49-F238E27FC236}">
                <a16:creationId xmlns:a16="http://schemas.microsoft.com/office/drawing/2014/main" id="{4E9A9162-82B5-8147-C2D6-103E5116CA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95" y="4672817"/>
            <a:ext cx="3682590" cy="1737071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4684D354-1C81-E534-43AD-7141F34C1BCE}"/>
              </a:ext>
            </a:extLst>
          </p:cNvPr>
          <p:cNvSpPr/>
          <p:nvPr/>
        </p:nvSpPr>
        <p:spPr>
          <a:xfrm>
            <a:off x="5958839" y="2377718"/>
            <a:ext cx="274320" cy="822960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5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9B4AC-C8F2-D1D7-B680-F62B12557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Spatial Concepts</a:t>
            </a:r>
          </a:p>
        </p:txBody>
      </p:sp>
    </p:spTree>
    <p:extLst>
      <p:ext uri="{BB962C8B-B14F-4D97-AF65-F5344CB8AC3E}">
        <p14:creationId xmlns:p14="http://schemas.microsoft.com/office/powerpoint/2010/main" val="33904192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arlow SemiBold"/>
        <a:ea typeface=""/>
        <a:cs typeface=""/>
      </a:majorFont>
      <a:minorFont>
        <a:latin typeface="Barlow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_Alliance PPT 2022.potx" id="{E91711FB-ED9B-44C7-893C-3F363F0AAF2F}" vid="{27E86FD4-88E5-488E-B104-5C0C8AA912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c34a0c7-6d3e-411b-b85d-b787cd530fb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A361A9122CB14781A5E72E8C8C8450" ma:contentTypeVersion="12" ma:contentTypeDescription="Create a new document." ma:contentTypeScope="" ma:versionID="96ac165aa667bc702306279c3d088b7c">
  <xsd:schema xmlns:xsd="http://www.w3.org/2001/XMLSchema" xmlns:xs="http://www.w3.org/2001/XMLSchema" xmlns:p="http://schemas.microsoft.com/office/2006/metadata/properties" xmlns:ns2="4c34a0c7-6d3e-411b-b85d-b787cd530fb1" xmlns:ns3="92b3b65f-a759-4420-aec8-431cb25292bf" targetNamespace="http://schemas.microsoft.com/office/2006/metadata/properties" ma:root="true" ma:fieldsID="4de6281532171f8e88fc5c4651aa85fb" ns2:_="" ns3:_="">
    <xsd:import namespace="4c34a0c7-6d3e-411b-b85d-b787cd530fb1"/>
    <xsd:import namespace="92b3b65f-a759-4420-aec8-431cb25292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34a0c7-6d3e-411b-b85d-b787cd530f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41616629-9183-4d38-9e3a-f9db27d53a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b65f-a759-4420-aec8-431cb25292b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1F95C1-6E7C-4B35-998A-E0D730D269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DC2632-FA62-45FB-9C1D-B9D02E9528E0}">
  <ds:schemaRefs>
    <ds:schemaRef ds:uri="http://schemas.microsoft.com/office/2006/metadata/properties"/>
    <ds:schemaRef ds:uri="http://schemas.microsoft.com/office/infopath/2007/PartnerControls"/>
    <ds:schemaRef ds:uri="950e5ad8-0a1d-4e9e-be8b-1de4cb8f9df0"/>
    <ds:schemaRef ds:uri="9eae3afd-ffd8-4f18-9539-b4baf030797e"/>
    <ds:schemaRef ds:uri="4c34a0c7-6d3e-411b-b85d-b787cd530fb1"/>
  </ds:schemaRefs>
</ds:datastoreItem>
</file>

<file path=customXml/itemProps3.xml><?xml version="1.0" encoding="utf-8"?>
<ds:datastoreItem xmlns:ds="http://schemas.openxmlformats.org/officeDocument/2006/customXml" ds:itemID="{3DE60C90-6FD8-48B1-94AE-06ABCAF34B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34a0c7-6d3e-411b-b85d-b787cd530fb1"/>
    <ds:schemaRef ds:uri="92b3b65f-a759-4420-aec8-431cb25292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2985</TotalTime>
  <Words>923</Words>
  <Application>Microsoft Office PowerPoint</Application>
  <PresentationFormat>Widescreen</PresentationFormat>
  <Paragraphs>132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Barlow SemiBold</vt:lpstr>
      <vt:lpstr>Calibri</vt:lpstr>
      <vt:lpstr>Barlow Condensed</vt:lpstr>
      <vt:lpstr>Inter</vt:lpstr>
      <vt:lpstr>Arial</vt:lpstr>
      <vt:lpstr>1_Office Theme</vt:lpstr>
      <vt:lpstr>Introduction to Spatial Analysis in R  BOLDER Africa Gap Analysis Workshop</vt:lpstr>
      <vt:lpstr>Overview</vt:lpstr>
      <vt:lpstr>Key questions </vt:lpstr>
      <vt:lpstr>Spatial data is …</vt:lpstr>
      <vt:lpstr>It is collected from various sources……</vt:lpstr>
      <vt:lpstr>Spatial data types</vt:lpstr>
      <vt:lpstr>Spatial data types: vector &amp; raster</vt:lpstr>
      <vt:lpstr>Spatial data formats</vt:lpstr>
      <vt:lpstr>Important Spatial Concepts</vt:lpstr>
      <vt:lpstr>Map Projections</vt:lpstr>
      <vt:lpstr>Coordinate Reference Systems</vt:lpstr>
      <vt:lpstr>Coordinate Reference systems</vt:lpstr>
      <vt:lpstr>Extent</vt:lpstr>
      <vt:lpstr>Raster Spatial resolution</vt:lpstr>
      <vt:lpstr>Raster Extent and Resolution</vt:lpstr>
      <vt:lpstr>Basic Operations</vt:lpstr>
      <vt:lpstr> Basic Operations: Vector Clip</vt:lpstr>
      <vt:lpstr>Raster Crop and Mask</vt:lpstr>
      <vt:lpstr>R Practical Session</vt:lpstr>
      <vt:lpstr>Resources</vt:lpstr>
      <vt:lpstr>PowerPoint Presentation</vt:lpstr>
      <vt:lpstr>Map elements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Gutierrez, Daniel (Alliance Bioversity-CIAT)</dc:creator>
  <cp:lastModifiedBy>Wanjiku Githu, Beatrice (Alliance Bioversity-CIAT)</cp:lastModifiedBy>
  <cp:revision>48</cp:revision>
  <dcterms:created xsi:type="dcterms:W3CDTF">2022-10-25T10:56:29Z</dcterms:created>
  <dcterms:modified xsi:type="dcterms:W3CDTF">2025-01-28T20:21:26Z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0x01010073A361A9122CB14781A5E72E8C8C8450</vt:lpwstr>
  </property>
</Properties>
</file>